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1677" r:id="rId3"/>
    <p:sldId id="1675" r:id="rId4"/>
    <p:sldId id="1676" r:id="rId5"/>
    <p:sldId id="1678" r:id="rId6"/>
    <p:sldId id="1732" r:id="rId7"/>
    <p:sldId id="1821" r:id="rId8"/>
  </p:sldIdLst>
  <p:sldSz cx="12192000" cy="6858000"/>
  <p:notesSz cx="6858000" cy="9144000"/>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01"/>
    <p:restoredTop sz="96327"/>
  </p:normalViewPr>
  <p:slideViewPr>
    <p:cSldViewPr snapToGrid="0" snapToObjects="1">
      <p:cViewPr varScale="1">
        <p:scale>
          <a:sx n="168" d="100"/>
          <a:sy n="168" d="100"/>
        </p:scale>
        <p:origin x="232"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8764D-2664-A042-A7FC-3E645EDF2578}" type="datetimeFigureOut">
              <a:rPr lang="en-US" smtClean="0"/>
              <a:t>4/26/22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D853B-1D89-CB48-B0A3-7AEA17EE9E2F}" type="slidenum">
              <a:rPr lang="en-US" smtClean="0"/>
              <a:t>‹#›</a:t>
            </a:fld>
            <a:endParaRPr lang="en-US"/>
          </a:p>
        </p:txBody>
      </p:sp>
    </p:spTree>
    <p:extLst>
      <p:ext uri="{BB962C8B-B14F-4D97-AF65-F5344CB8AC3E}">
        <p14:creationId xmlns:p14="http://schemas.microsoft.com/office/powerpoint/2010/main" val="3888213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ＭＳ Ｐゴシック" pitchFamily="-112" charset="-128"/>
                <a:cs typeface="ＭＳ Ｐゴシック" pitchFamily="-112" charset="-128"/>
              </a:rPr>
              <a:t>Brennan: </a:t>
            </a:r>
            <a:r>
              <a:rPr lang="en-US" sz="1200" i="1" kern="1200" dirty="0">
                <a:solidFill>
                  <a:schemeClr val="tx1"/>
                </a:solidFill>
                <a:effectLst/>
                <a:latin typeface="+mn-lt"/>
                <a:ea typeface="ＭＳ Ｐゴシック" pitchFamily="-112" charset="-128"/>
                <a:cs typeface="ＭＳ Ｐゴシック" pitchFamily="-112" charset="-128"/>
              </a:rPr>
              <a:t>improvise from here, using the following information: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are a Technical Sales Executive, an Individual Contributor in The Team, senior to Alfie, but not their boss.</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Results-oriented. Charming and persuasive. You have a tendency to push people into competitive positions (i.e. slightly manipulative).</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like working with Alfie as they show good autonomy and are not a burden for you.</a:t>
            </a:r>
            <a:endParaRPr lang="en-FR" sz="1200" kern="1200" dirty="0">
              <a:solidFill>
                <a:schemeClr val="tx1"/>
              </a:solidFill>
              <a:effectLst/>
              <a:latin typeface="+mn-lt"/>
              <a:ea typeface="ＭＳ Ｐゴシック" pitchFamily="-112" charset="-128"/>
              <a:cs typeface="ＭＳ Ｐゴシック" pitchFamily="-112" charset="-128"/>
            </a:endParaRPr>
          </a:p>
          <a:p>
            <a:endParaRPr lang="en-GB" dirty="0"/>
          </a:p>
          <a:p>
            <a:r>
              <a:rPr lang="en-GB" dirty="0"/>
              <a:t>Objective of the scene:</a:t>
            </a:r>
          </a:p>
          <a:p>
            <a:r>
              <a:rPr lang="en-GB" dirty="0"/>
              <a:t>Practice confronting a senior colleague about a sensitive issue.</a:t>
            </a:r>
          </a:p>
          <a:p>
            <a:r>
              <a:rPr lang="en-GB" dirty="0"/>
              <a:t>Avoid accusations.</a:t>
            </a:r>
          </a:p>
          <a:p>
            <a:r>
              <a:rPr lang="en-GB" dirty="0"/>
              <a:t>Bring all the Difficult Conversations points together – observations, feelings, needs, request.</a:t>
            </a:r>
          </a:p>
        </p:txBody>
      </p:sp>
      <p:sp>
        <p:nvSpPr>
          <p:cNvPr id="4" name="Header Placeholder 3"/>
          <p:cNvSpPr>
            <a:spLocks noGrp="1"/>
          </p:cNvSpPr>
          <p:nvPr>
            <p:ph type="hdr" sz="quarter"/>
          </p:nvPr>
        </p:nvSpPr>
        <p:spPr/>
        <p:txBody>
          <a:bodyPr/>
          <a:lstStyle/>
          <a:p>
            <a:pPr>
              <a:defRPr/>
            </a:pPr>
            <a:r>
              <a:rPr lang="en-US"/>
              <a:t>-</a:t>
            </a:r>
            <a:endParaRPr lang="en-GB"/>
          </a:p>
        </p:txBody>
      </p:sp>
      <p:sp>
        <p:nvSpPr>
          <p:cNvPr id="5" name="Date Placeholder 4"/>
          <p:cNvSpPr>
            <a:spLocks noGrp="1"/>
          </p:cNvSpPr>
          <p:nvPr>
            <p:ph type="dt" idx="1"/>
          </p:nvPr>
        </p:nvSpPr>
        <p:spPr/>
        <p:txBody>
          <a:bodyPr/>
          <a:lstStyle/>
          <a:p>
            <a:pPr>
              <a:defRPr/>
            </a:pPr>
            <a:r>
              <a:rPr lang="fr-FR"/>
              <a:t>Introduction</a:t>
            </a:r>
            <a:endParaRPr lang="en-GB"/>
          </a:p>
        </p:txBody>
      </p:sp>
      <p:sp>
        <p:nvSpPr>
          <p:cNvPr id="6" name="Footer Placeholder 5"/>
          <p:cNvSpPr>
            <a:spLocks noGrp="1"/>
          </p:cNvSpPr>
          <p:nvPr>
            <p:ph type="ftr" sz="quarter" idx="4"/>
          </p:nvPr>
        </p:nvSpPr>
        <p:spPr/>
        <p:txBody>
          <a:bodyPr/>
          <a:lstStyle/>
          <a:p>
            <a:pPr>
              <a:defRPr/>
            </a:pPr>
            <a:r>
              <a:rPr lang="en-US"/>
              <a:t>-</a:t>
            </a:r>
            <a:endParaRPr lang="en-GB"/>
          </a:p>
        </p:txBody>
      </p:sp>
      <p:sp>
        <p:nvSpPr>
          <p:cNvPr id="7" name="Slide Number Placeholder 6"/>
          <p:cNvSpPr>
            <a:spLocks noGrp="1"/>
          </p:cNvSpPr>
          <p:nvPr>
            <p:ph type="sldNum" sz="quarter" idx="5"/>
          </p:nvPr>
        </p:nvSpPr>
        <p:spPr/>
        <p:txBody>
          <a:bodyPr/>
          <a:lstStyle/>
          <a:p>
            <a:pPr>
              <a:defRPr/>
            </a:pPr>
            <a:fld id="{B0BC6BF2-8585-2F48-A189-705BEBD7BFDA}" type="slidenum">
              <a:rPr lang="en-GB" smtClean="0"/>
              <a:pPr>
                <a:defRPr/>
              </a:pPr>
              <a:t>3</a:t>
            </a:fld>
            <a:endParaRPr lang="en-GB"/>
          </a:p>
        </p:txBody>
      </p:sp>
    </p:spTree>
    <p:extLst>
      <p:ext uri="{BB962C8B-B14F-4D97-AF65-F5344CB8AC3E}">
        <p14:creationId xmlns:p14="http://schemas.microsoft.com/office/powerpoint/2010/main" val="21366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ＭＳ Ｐゴシック" pitchFamily="-112" charset="-128"/>
                <a:cs typeface="ＭＳ Ｐゴシック" pitchFamily="-112" charset="-128"/>
              </a:rPr>
              <a:t>Brennan: </a:t>
            </a:r>
            <a:r>
              <a:rPr lang="en-US" sz="1200" i="1" kern="1200" dirty="0">
                <a:solidFill>
                  <a:schemeClr val="tx1"/>
                </a:solidFill>
                <a:effectLst/>
                <a:latin typeface="+mn-lt"/>
                <a:ea typeface="ＭＳ Ｐゴシック" pitchFamily="-112" charset="-128"/>
                <a:cs typeface="ＭＳ Ｐゴシック" pitchFamily="-112" charset="-128"/>
              </a:rPr>
              <a:t>improvise from here, using the following information: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are a Technical Sales Executive, an Individual Contributor in The Team, senior to Alfie, but not their boss.</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Results-oriented. Charming and persuasive. You have a tendency to push people into competitive positions (i.e. slightly manipulative).</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like working with Alfie as they show good autonomy and are not a burden for you.</a:t>
            </a:r>
            <a:endParaRPr lang="en-FR" sz="1200" kern="1200" dirty="0">
              <a:solidFill>
                <a:schemeClr val="tx1"/>
              </a:solidFill>
              <a:effectLst/>
              <a:latin typeface="+mn-lt"/>
              <a:ea typeface="ＭＳ Ｐゴシック" pitchFamily="-112" charset="-128"/>
              <a:cs typeface="ＭＳ Ｐゴシック" pitchFamily="-112" charset="-128"/>
            </a:endParaRPr>
          </a:p>
          <a:p>
            <a:endParaRPr lang="en-GB" dirty="0"/>
          </a:p>
          <a:p>
            <a:r>
              <a:rPr lang="en-GB" dirty="0"/>
              <a:t>Objective of the scene:</a:t>
            </a:r>
          </a:p>
          <a:p>
            <a:r>
              <a:rPr lang="en-GB" dirty="0"/>
              <a:t>Practice confronting a senior colleague about a sensitive issue.</a:t>
            </a:r>
          </a:p>
          <a:p>
            <a:r>
              <a:rPr lang="en-GB" dirty="0"/>
              <a:t>Avoid accusations.</a:t>
            </a:r>
          </a:p>
          <a:p>
            <a:r>
              <a:rPr lang="en-GB" dirty="0"/>
              <a:t>Bring all the Difficult Conversations points together – observations, feelings, needs, request.</a:t>
            </a:r>
          </a:p>
          <a:p>
            <a:endParaRPr lang="en-GB" dirty="0"/>
          </a:p>
          <a:p>
            <a:endParaRPr lang="en-GB" dirty="0"/>
          </a:p>
        </p:txBody>
      </p:sp>
      <p:sp>
        <p:nvSpPr>
          <p:cNvPr id="4" name="Header Placeholder 3"/>
          <p:cNvSpPr>
            <a:spLocks noGrp="1"/>
          </p:cNvSpPr>
          <p:nvPr>
            <p:ph type="hdr" sz="quarter"/>
          </p:nvPr>
        </p:nvSpPr>
        <p:spPr/>
        <p:txBody>
          <a:bodyPr/>
          <a:lstStyle/>
          <a:p>
            <a:pPr>
              <a:defRPr/>
            </a:pPr>
            <a:r>
              <a:rPr lang="en-US"/>
              <a:t>-</a:t>
            </a:r>
            <a:endParaRPr lang="en-GB"/>
          </a:p>
        </p:txBody>
      </p:sp>
      <p:sp>
        <p:nvSpPr>
          <p:cNvPr id="5" name="Date Placeholder 4"/>
          <p:cNvSpPr>
            <a:spLocks noGrp="1"/>
          </p:cNvSpPr>
          <p:nvPr>
            <p:ph type="dt" idx="1"/>
          </p:nvPr>
        </p:nvSpPr>
        <p:spPr/>
        <p:txBody>
          <a:bodyPr/>
          <a:lstStyle/>
          <a:p>
            <a:pPr>
              <a:defRPr/>
            </a:pPr>
            <a:r>
              <a:rPr lang="fr-FR"/>
              <a:t>Introduction</a:t>
            </a:r>
            <a:endParaRPr lang="en-GB"/>
          </a:p>
        </p:txBody>
      </p:sp>
      <p:sp>
        <p:nvSpPr>
          <p:cNvPr id="6" name="Footer Placeholder 5"/>
          <p:cNvSpPr>
            <a:spLocks noGrp="1"/>
          </p:cNvSpPr>
          <p:nvPr>
            <p:ph type="ftr" sz="quarter" idx="4"/>
          </p:nvPr>
        </p:nvSpPr>
        <p:spPr/>
        <p:txBody>
          <a:bodyPr/>
          <a:lstStyle/>
          <a:p>
            <a:pPr>
              <a:defRPr/>
            </a:pPr>
            <a:r>
              <a:rPr lang="en-US"/>
              <a:t>-</a:t>
            </a:r>
            <a:endParaRPr lang="en-GB"/>
          </a:p>
        </p:txBody>
      </p:sp>
      <p:sp>
        <p:nvSpPr>
          <p:cNvPr id="7" name="Slide Number Placeholder 6"/>
          <p:cNvSpPr>
            <a:spLocks noGrp="1"/>
          </p:cNvSpPr>
          <p:nvPr>
            <p:ph type="sldNum" sz="quarter" idx="5"/>
          </p:nvPr>
        </p:nvSpPr>
        <p:spPr/>
        <p:txBody>
          <a:bodyPr/>
          <a:lstStyle/>
          <a:p>
            <a:pPr>
              <a:defRPr/>
            </a:pPr>
            <a:fld id="{B0BC6BF2-8585-2F48-A189-705BEBD7BFDA}" type="slidenum">
              <a:rPr lang="en-GB" smtClean="0"/>
              <a:pPr>
                <a:defRPr/>
              </a:pPr>
              <a:t>4</a:t>
            </a:fld>
            <a:endParaRPr lang="en-GB"/>
          </a:p>
        </p:txBody>
      </p:sp>
    </p:spTree>
    <p:extLst>
      <p:ext uri="{BB962C8B-B14F-4D97-AF65-F5344CB8AC3E}">
        <p14:creationId xmlns:p14="http://schemas.microsoft.com/office/powerpoint/2010/main" val="63084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sz="1200" i="1" kern="1200" dirty="0">
                <a:solidFill>
                  <a:schemeClr val="tx1"/>
                </a:solidFill>
                <a:effectLst/>
                <a:latin typeface="+mn-lt"/>
                <a:ea typeface="ＭＳ Ｐゴシック" pitchFamily="-112" charset="-128"/>
                <a:cs typeface="ＭＳ Ｐゴシック" pitchFamily="-112" charset="-128"/>
              </a:rPr>
              <a:t>Do </a:t>
            </a:r>
            <a:r>
              <a:rPr lang="fr-CA" sz="1200" i="1" kern="1200" dirty="0" err="1">
                <a:solidFill>
                  <a:schemeClr val="tx1"/>
                </a:solidFill>
                <a:effectLst/>
                <a:latin typeface="+mn-lt"/>
                <a:ea typeface="ＭＳ Ｐゴシック" pitchFamily="-112" charset="-128"/>
                <a:cs typeface="ＭＳ Ｐゴシック" pitchFamily="-112" charset="-128"/>
              </a:rPr>
              <a:t>this</a:t>
            </a:r>
            <a:r>
              <a:rPr lang="fr-CA" sz="1200" i="1" kern="1200" dirty="0">
                <a:solidFill>
                  <a:schemeClr val="tx1"/>
                </a:solidFill>
                <a:effectLst/>
                <a:latin typeface="+mn-lt"/>
                <a:ea typeface="ＭＳ Ｐゴシック" pitchFamily="-112" charset="-128"/>
                <a:cs typeface="ＭＳ Ｐゴシック" pitchFamily="-112" charset="-128"/>
              </a:rPr>
              <a:t> one in </a:t>
            </a:r>
            <a:r>
              <a:rPr lang="fr-CA" sz="1200" i="1" kern="1200" dirty="0" err="1">
                <a:solidFill>
                  <a:schemeClr val="tx1"/>
                </a:solidFill>
                <a:effectLst/>
                <a:latin typeface="+mn-lt"/>
                <a:ea typeface="ＭＳ Ｐゴシック" pitchFamily="-112" charset="-128"/>
                <a:cs typeface="ＭＳ Ｐゴシック" pitchFamily="-112" charset="-128"/>
              </a:rPr>
              <a:t>plenary</a:t>
            </a:r>
            <a:r>
              <a:rPr lang="fr-CA" sz="1200" i="1" kern="1200" dirty="0">
                <a:solidFill>
                  <a:schemeClr val="tx1"/>
                </a:solidFill>
                <a:effectLst/>
                <a:latin typeface="+mn-lt"/>
                <a:ea typeface="ＭＳ Ｐゴシック" pitchFamily="-112" charset="-128"/>
                <a:cs typeface="ＭＳ Ｐゴシック" pitchFamily="-112" charset="-128"/>
              </a:rPr>
              <a:t> </a:t>
            </a:r>
            <a:r>
              <a:rPr lang="fr-CA" sz="1200" i="1" kern="1200" dirty="0" err="1">
                <a:solidFill>
                  <a:schemeClr val="tx1"/>
                </a:solidFill>
                <a:effectLst/>
                <a:latin typeface="+mn-lt"/>
                <a:ea typeface="ＭＳ Ｐゴシック" pitchFamily="-112" charset="-128"/>
                <a:cs typeface="ＭＳ Ｐゴシック" pitchFamily="-112" charset="-128"/>
              </a:rPr>
              <a:t>before</a:t>
            </a:r>
            <a:r>
              <a:rPr lang="fr-CA" sz="1200" i="1" kern="1200" dirty="0">
                <a:solidFill>
                  <a:schemeClr val="tx1"/>
                </a:solidFill>
                <a:effectLst/>
                <a:latin typeface="+mn-lt"/>
                <a:ea typeface="ＭＳ Ｐゴシック" pitchFamily="-112" charset="-128"/>
                <a:cs typeface="ＭＳ Ｐゴシック" pitchFamily="-112" charset="-128"/>
              </a:rPr>
              <a:t> </a:t>
            </a:r>
            <a:r>
              <a:rPr lang="fr-CA" sz="1200" i="1" kern="1200" dirty="0" err="1">
                <a:solidFill>
                  <a:schemeClr val="tx1"/>
                </a:solidFill>
                <a:effectLst/>
                <a:latin typeface="+mn-lt"/>
                <a:ea typeface="ＭＳ Ｐゴシック" pitchFamily="-112" charset="-128"/>
                <a:cs typeface="ＭＳ Ｐゴシック" pitchFamily="-112" charset="-128"/>
              </a:rPr>
              <a:t>breaking</a:t>
            </a:r>
            <a:r>
              <a:rPr lang="fr-CA" sz="1200" i="1" kern="1200" dirty="0">
                <a:solidFill>
                  <a:schemeClr val="tx1"/>
                </a:solidFill>
                <a:effectLst/>
                <a:latin typeface="+mn-lt"/>
                <a:ea typeface="ＭＳ Ｐゴシック" pitchFamily="-112" charset="-128"/>
                <a:cs typeface="ＭＳ Ｐゴシック" pitchFamily="-112" charset="-128"/>
              </a:rPr>
              <a:t> out and </a:t>
            </a:r>
            <a:r>
              <a:rPr lang="fr-CA" sz="1200" i="1" kern="1200" dirty="0" err="1">
                <a:solidFill>
                  <a:schemeClr val="tx1"/>
                </a:solidFill>
                <a:effectLst/>
                <a:latin typeface="+mn-lt"/>
                <a:ea typeface="ＭＳ Ｐゴシック" pitchFamily="-112" charset="-128"/>
                <a:cs typeface="ＭＳ Ｐゴシック" pitchFamily="-112" charset="-128"/>
              </a:rPr>
              <a:t>doing</a:t>
            </a:r>
            <a:r>
              <a:rPr lang="fr-CA" sz="1200" i="1" kern="1200" dirty="0">
                <a:solidFill>
                  <a:schemeClr val="tx1"/>
                </a:solidFill>
                <a:effectLst/>
                <a:latin typeface="+mn-lt"/>
                <a:ea typeface="ＭＳ Ｐゴシック" pitchFamily="-112" charset="-128"/>
                <a:cs typeface="ＭＳ Ｐゴシック" pitchFamily="-112" charset="-128"/>
              </a:rPr>
              <a:t> </a:t>
            </a:r>
            <a:r>
              <a:rPr lang="fr-CA" sz="1200" i="1" kern="1200" dirty="0" err="1">
                <a:solidFill>
                  <a:schemeClr val="tx1"/>
                </a:solidFill>
                <a:effectLst/>
                <a:latin typeface="+mn-lt"/>
                <a:ea typeface="ＭＳ Ｐゴシック" pitchFamily="-112" charset="-128"/>
                <a:cs typeface="ＭＳ Ｐゴシック" pitchFamily="-112" charset="-128"/>
              </a:rPr>
              <a:t>it</a:t>
            </a:r>
            <a:r>
              <a:rPr lang="fr-CA" sz="1200" i="1" kern="1200" dirty="0">
                <a:solidFill>
                  <a:schemeClr val="tx1"/>
                </a:solidFill>
                <a:effectLst/>
                <a:latin typeface="+mn-lt"/>
                <a:ea typeface="ＭＳ Ｐゴシック" pitchFamily="-112" charset="-128"/>
                <a:cs typeface="ＭＳ Ｐゴシック" pitchFamily="-112" charset="-128"/>
              </a:rPr>
              <a:t> </a:t>
            </a:r>
            <a:r>
              <a:rPr lang="fr-CA" sz="1200" i="1" kern="1200" dirty="0" err="1">
                <a:solidFill>
                  <a:schemeClr val="tx1"/>
                </a:solidFill>
                <a:effectLst/>
                <a:latin typeface="+mn-lt"/>
                <a:ea typeface="ＭＳ Ｐゴシック" pitchFamily="-112" charset="-128"/>
                <a:cs typeface="ＭＳ Ｐゴシック" pitchFamily="-112" charset="-128"/>
              </a:rPr>
              <a:t>again</a:t>
            </a:r>
            <a:r>
              <a:rPr lang="fr-CA" sz="1200" i="1" kern="1200" dirty="0">
                <a:solidFill>
                  <a:schemeClr val="tx1"/>
                </a:solidFill>
                <a:effectLst/>
                <a:latin typeface="+mn-lt"/>
                <a:ea typeface="ＭＳ Ｐゴシック" pitchFamily="-112" charset="-128"/>
                <a:cs typeface="ＭＳ Ｐゴシック" pitchFamily="-112" charset="-128"/>
              </a:rPr>
              <a:t>.</a:t>
            </a:r>
          </a:p>
          <a:p>
            <a:endParaRPr lang="fr-CA" sz="1200" i="1" kern="1200" dirty="0">
              <a:solidFill>
                <a:schemeClr val="tx1"/>
              </a:solidFill>
              <a:effectLst/>
              <a:latin typeface="+mn-lt"/>
              <a:ea typeface="ＭＳ Ｐゴシック" pitchFamily="-112" charset="-128"/>
              <a:cs typeface="ＭＳ Ｐゴシック" pitchFamily="-112" charset="-128"/>
            </a:endParaRPr>
          </a:p>
          <a:p>
            <a:r>
              <a:rPr lang="en-US" sz="1200" b="1" i="1" kern="1200" dirty="0">
                <a:solidFill>
                  <a:schemeClr val="tx1"/>
                </a:solidFill>
                <a:effectLst/>
                <a:latin typeface="+mn-lt"/>
                <a:ea typeface="ＭＳ Ｐゴシック" pitchFamily="-112" charset="-128"/>
                <a:cs typeface="ＭＳ Ｐゴシック" pitchFamily="-112" charset="-128"/>
              </a:rPr>
              <a:t>Francis: </a:t>
            </a:r>
            <a:r>
              <a:rPr lang="en-US" sz="1200" i="1" kern="1200" dirty="0">
                <a:solidFill>
                  <a:schemeClr val="tx1"/>
                </a:solidFill>
                <a:effectLst/>
                <a:latin typeface="+mn-lt"/>
                <a:ea typeface="ＭＳ Ｐゴシック" pitchFamily="-112" charset="-128"/>
                <a:cs typeface="ＭＳ Ｐゴシック" pitchFamily="-112" charset="-128"/>
              </a:rPr>
              <a:t>improvise from here, using the following information: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are prudent. Your work is critical to the success of the entire company, and you feel this responsibility. You are tormented by conflicting desires for innovation, speed and perfection.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receive hundreds of requests like Alfie's (see above) every month. At the same time, you have important production projects to look after. What's more, your S2 project is well behind schedule.</a:t>
            </a:r>
            <a:endParaRPr lang="en-FR" sz="1200" kern="1200" dirty="0">
              <a:solidFill>
                <a:schemeClr val="tx1"/>
              </a:solidFill>
              <a:effectLst/>
              <a:latin typeface="+mn-lt"/>
              <a:ea typeface="ＭＳ Ｐゴシック" pitchFamily="-112" charset="-128"/>
              <a:cs typeface="ＭＳ Ｐゴシック" pitchFamily="-112" charset="-128"/>
            </a:endParaRPr>
          </a:p>
          <a:p>
            <a:endParaRPr lang="en-GB" dirty="0"/>
          </a:p>
          <a:p>
            <a:r>
              <a:rPr lang="fr-FR" dirty="0"/>
              <a:t>Objectives of the </a:t>
            </a:r>
            <a:r>
              <a:rPr lang="fr-FR" dirty="0" err="1"/>
              <a:t>scene</a:t>
            </a:r>
            <a:r>
              <a:rPr lang="fr-FR" dirty="0"/>
              <a:t>:</a:t>
            </a:r>
          </a:p>
          <a:p>
            <a:r>
              <a:rPr lang="fr-FR" dirty="0"/>
              <a:t>Show </a:t>
            </a:r>
            <a:r>
              <a:rPr lang="fr-FR" dirty="0" err="1"/>
              <a:t>guiding</a:t>
            </a:r>
            <a:r>
              <a:rPr lang="fr-FR" dirty="0"/>
              <a:t> </a:t>
            </a:r>
            <a:r>
              <a:rPr lang="fr-FR" dirty="0" err="1"/>
              <a:t>discovery</a:t>
            </a:r>
            <a:r>
              <a:rPr lang="fr-FR" dirty="0"/>
              <a:t> in the case of a client </a:t>
            </a:r>
            <a:r>
              <a:rPr lang="fr-FR" dirty="0" err="1"/>
              <a:t>making</a:t>
            </a:r>
            <a:r>
              <a:rPr lang="fr-FR" dirty="0"/>
              <a:t> an </a:t>
            </a:r>
            <a:r>
              <a:rPr lang="fr-FR" dirty="0" err="1"/>
              <a:t>unclear</a:t>
            </a:r>
            <a:r>
              <a:rPr lang="fr-FR" dirty="0"/>
              <a:t> </a:t>
            </a:r>
            <a:r>
              <a:rPr lang="fr-FR" dirty="0" err="1"/>
              <a:t>request</a:t>
            </a:r>
            <a:endParaRPr lang="en-GB" dirty="0"/>
          </a:p>
          <a:p>
            <a:endParaRPr lang="en-GB" dirty="0"/>
          </a:p>
        </p:txBody>
      </p:sp>
      <p:sp>
        <p:nvSpPr>
          <p:cNvPr id="4" name="Header Placeholder 3"/>
          <p:cNvSpPr>
            <a:spLocks noGrp="1"/>
          </p:cNvSpPr>
          <p:nvPr>
            <p:ph type="hdr" sz="quarter"/>
          </p:nvPr>
        </p:nvSpPr>
        <p:spPr/>
        <p:txBody>
          <a:bodyPr/>
          <a:lstStyle/>
          <a:p>
            <a:pPr>
              <a:defRPr/>
            </a:pPr>
            <a:r>
              <a:rPr lang="en-US"/>
              <a:t>-</a:t>
            </a:r>
            <a:endParaRPr lang="en-GB"/>
          </a:p>
        </p:txBody>
      </p:sp>
      <p:sp>
        <p:nvSpPr>
          <p:cNvPr id="5" name="Date Placeholder 4"/>
          <p:cNvSpPr>
            <a:spLocks noGrp="1"/>
          </p:cNvSpPr>
          <p:nvPr>
            <p:ph type="dt" idx="1"/>
          </p:nvPr>
        </p:nvSpPr>
        <p:spPr/>
        <p:txBody>
          <a:bodyPr/>
          <a:lstStyle/>
          <a:p>
            <a:pPr>
              <a:defRPr/>
            </a:pPr>
            <a:r>
              <a:rPr lang="fr-FR"/>
              <a:t>Introduction</a:t>
            </a:r>
            <a:endParaRPr lang="en-GB"/>
          </a:p>
        </p:txBody>
      </p:sp>
      <p:sp>
        <p:nvSpPr>
          <p:cNvPr id="6" name="Footer Placeholder 5"/>
          <p:cNvSpPr>
            <a:spLocks noGrp="1"/>
          </p:cNvSpPr>
          <p:nvPr>
            <p:ph type="ftr" sz="quarter" idx="4"/>
          </p:nvPr>
        </p:nvSpPr>
        <p:spPr/>
        <p:txBody>
          <a:bodyPr/>
          <a:lstStyle/>
          <a:p>
            <a:pPr>
              <a:defRPr/>
            </a:pPr>
            <a:r>
              <a:rPr lang="en-US"/>
              <a:t>-</a:t>
            </a:r>
            <a:endParaRPr lang="en-GB"/>
          </a:p>
        </p:txBody>
      </p:sp>
      <p:sp>
        <p:nvSpPr>
          <p:cNvPr id="7" name="Slide Number Placeholder 6"/>
          <p:cNvSpPr>
            <a:spLocks noGrp="1"/>
          </p:cNvSpPr>
          <p:nvPr>
            <p:ph type="sldNum" sz="quarter" idx="5"/>
          </p:nvPr>
        </p:nvSpPr>
        <p:spPr/>
        <p:txBody>
          <a:bodyPr/>
          <a:lstStyle/>
          <a:p>
            <a:pPr>
              <a:defRPr/>
            </a:pPr>
            <a:fld id="{B0BC6BF2-8585-2F48-A189-705BEBD7BFDA}" type="slidenum">
              <a:rPr lang="en-GB" smtClean="0"/>
              <a:pPr>
                <a:defRPr/>
              </a:pPr>
              <a:t>6</a:t>
            </a:fld>
            <a:endParaRPr lang="en-GB"/>
          </a:p>
        </p:txBody>
      </p:sp>
    </p:spTree>
    <p:extLst>
      <p:ext uri="{BB962C8B-B14F-4D97-AF65-F5344CB8AC3E}">
        <p14:creationId xmlns:p14="http://schemas.microsoft.com/office/powerpoint/2010/main" val="117976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effectLst/>
                <a:latin typeface="+mn-lt"/>
                <a:ea typeface="ＭＳ Ｐゴシック" pitchFamily="-112" charset="-128"/>
                <a:cs typeface="ＭＳ Ｐゴシック" pitchFamily="-112" charset="-128"/>
              </a:rPr>
              <a:t>Francis: </a:t>
            </a:r>
            <a:r>
              <a:rPr lang="en-US" sz="1200" i="1" kern="1200" dirty="0">
                <a:solidFill>
                  <a:schemeClr val="tx1"/>
                </a:solidFill>
                <a:effectLst/>
                <a:latin typeface="+mn-lt"/>
                <a:ea typeface="ＭＳ Ｐゴシック" pitchFamily="-112" charset="-128"/>
                <a:cs typeface="ＭＳ Ｐゴシック" pitchFamily="-112" charset="-128"/>
              </a:rPr>
              <a:t>improvise from here, using the following information: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are prudent. Your work is critical to the success of the entire company, and you feel this responsibility. You are tormented by conflicting desires for innovation, speed and perfection.</a:t>
            </a:r>
            <a:endParaRPr lang="en-FR" sz="1200" kern="1200" dirty="0">
              <a:solidFill>
                <a:schemeClr val="tx1"/>
              </a:solidFill>
              <a:effectLst/>
              <a:latin typeface="+mn-lt"/>
              <a:ea typeface="ＭＳ Ｐゴシック" pitchFamily="-112" charset="-128"/>
              <a:cs typeface="ＭＳ Ｐゴシック" pitchFamily="-112" charset="-128"/>
            </a:endParaRPr>
          </a:p>
          <a:p>
            <a:r>
              <a:rPr lang="en-US" sz="1200" kern="1200" dirty="0">
                <a:solidFill>
                  <a:schemeClr val="tx1"/>
                </a:solidFill>
                <a:effectLst/>
                <a:latin typeface="+mn-lt"/>
                <a:ea typeface="ＭＳ Ｐゴシック" pitchFamily="-112" charset="-128"/>
                <a:cs typeface="ＭＳ Ｐゴシック" pitchFamily="-112" charset="-128"/>
              </a:rPr>
              <a:t>You receive hundreds of requests like Alfie's (see above) every month. At the same time, you have important production projects to look after. What's more, your S2 project is well behind schedule.</a:t>
            </a:r>
            <a:endParaRPr lang="en-FR" sz="1200" kern="1200" dirty="0">
              <a:solidFill>
                <a:schemeClr val="tx1"/>
              </a:solidFill>
              <a:effectLst/>
              <a:latin typeface="+mn-lt"/>
              <a:ea typeface="ＭＳ Ｐゴシック" pitchFamily="-112" charset="-128"/>
              <a:cs typeface="ＭＳ Ｐゴシック" pitchFamily="-112" charset="-128"/>
            </a:endParaRPr>
          </a:p>
          <a:p>
            <a:endParaRPr lang="fr-FR" dirty="0"/>
          </a:p>
          <a:p>
            <a:r>
              <a:rPr lang="fr-FR" dirty="0"/>
              <a:t>Objectives of the </a:t>
            </a:r>
            <a:r>
              <a:rPr lang="fr-FR" dirty="0" err="1"/>
              <a:t>scene</a:t>
            </a:r>
            <a:r>
              <a:rPr lang="fr-FR" dirty="0"/>
              <a:t>:</a:t>
            </a:r>
          </a:p>
          <a:p>
            <a:r>
              <a:rPr lang="fr-FR" dirty="0"/>
              <a:t>Show </a:t>
            </a:r>
            <a:r>
              <a:rPr lang="fr-FR" dirty="0" err="1"/>
              <a:t>guiding</a:t>
            </a:r>
            <a:r>
              <a:rPr lang="fr-FR" dirty="0"/>
              <a:t> </a:t>
            </a:r>
            <a:r>
              <a:rPr lang="fr-FR" dirty="0" err="1"/>
              <a:t>discovery</a:t>
            </a:r>
            <a:r>
              <a:rPr lang="fr-FR" dirty="0"/>
              <a:t> in the case of a client </a:t>
            </a:r>
            <a:r>
              <a:rPr lang="fr-FR" dirty="0" err="1"/>
              <a:t>making</a:t>
            </a:r>
            <a:r>
              <a:rPr lang="fr-FR" dirty="0"/>
              <a:t> an </a:t>
            </a:r>
            <a:r>
              <a:rPr lang="fr-FR" dirty="0" err="1"/>
              <a:t>unclear</a:t>
            </a:r>
            <a:r>
              <a:rPr lang="fr-FR" dirty="0"/>
              <a:t> </a:t>
            </a:r>
            <a:r>
              <a:rPr lang="fr-FR" dirty="0" err="1"/>
              <a:t>request</a:t>
            </a:r>
            <a:endParaRPr lang="en-GB" dirty="0"/>
          </a:p>
          <a:p>
            <a:endParaRPr lang="fr-FR" dirty="0"/>
          </a:p>
        </p:txBody>
      </p:sp>
      <p:sp>
        <p:nvSpPr>
          <p:cNvPr id="4" name="Header Placeholder 3"/>
          <p:cNvSpPr>
            <a:spLocks noGrp="1"/>
          </p:cNvSpPr>
          <p:nvPr>
            <p:ph type="hdr" sz="quarter"/>
          </p:nvPr>
        </p:nvSpPr>
        <p:spPr/>
        <p:txBody>
          <a:bodyPr/>
          <a:lstStyle/>
          <a:p>
            <a:pPr>
              <a:defRPr/>
            </a:pPr>
            <a:r>
              <a:rPr lang="en-US"/>
              <a:t>-</a:t>
            </a:r>
            <a:endParaRPr lang="en-GB"/>
          </a:p>
        </p:txBody>
      </p:sp>
      <p:sp>
        <p:nvSpPr>
          <p:cNvPr id="5" name="Date Placeholder 4"/>
          <p:cNvSpPr>
            <a:spLocks noGrp="1"/>
          </p:cNvSpPr>
          <p:nvPr>
            <p:ph type="dt" idx="1"/>
          </p:nvPr>
        </p:nvSpPr>
        <p:spPr/>
        <p:txBody>
          <a:bodyPr/>
          <a:lstStyle/>
          <a:p>
            <a:pPr>
              <a:defRPr/>
            </a:pPr>
            <a:r>
              <a:rPr lang="fr-FR"/>
              <a:t>Introduction</a:t>
            </a:r>
            <a:endParaRPr lang="en-GB"/>
          </a:p>
        </p:txBody>
      </p:sp>
      <p:sp>
        <p:nvSpPr>
          <p:cNvPr id="6" name="Footer Placeholder 5"/>
          <p:cNvSpPr>
            <a:spLocks noGrp="1"/>
          </p:cNvSpPr>
          <p:nvPr>
            <p:ph type="ftr" sz="quarter" idx="4"/>
          </p:nvPr>
        </p:nvSpPr>
        <p:spPr/>
        <p:txBody>
          <a:bodyPr/>
          <a:lstStyle/>
          <a:p>
            <a:pPr>
              <a:defRPr/>
            </a:pPr>
            <a:r>
              <a:rPr lang="en-US"/>
              <a:t>-</a:t>
            </a:r>
            <a:endParaRPr lang="en-GB"/>
          </a:p>
        </p:txBody>
      </p:sp>
      <p:sp>
        <p:nvSpPr>
          <p:cNvPr id="7" name="Slide Number Placeholder 6"/>
          <p:cNvSpPr>
            <a:spLocks noGrp="1"/>
          </p:cNvSpPr>
          <p:nvPr>
            <p:ph type="sldNum" sz="quarter" idx="5"/>
          </p:nvPr>
        </p:nvSpPr>
        <p:spPr/>
        <p:txBody>
          <a:bodyPr/>
          <a:lstStyle/>
          <a:p>
            <a:pPr>
              <a:defRPr/>
            </a:pPr>
            <a:fld id="{B0BC6BF2-8585-2F48-A189-705BEBD7BFDA}" type="slidenum">
              <a:rPr lang="en-GB" smtClean="0"/>
              <a:pPr>
                <a:defRPr/>
              </a:pPr>
              <a:t>7</a:t>
            </a:fld>
            <a:endParaRPr lang="en-GB"/>
          </a:p>
        </p:txBody>
      </p:sp>
    </p:spTree>
    <p:extLst>
      <p:ext uri="{BB962C8B-B14F-4D97-AF65-F5344CB8AC3E}">
        <p14:creationId xmlns:p14="http://schemas.microsoft.com/office/powerpoint/2010/main" val="74999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48AB-F9D8-2149-A977-A7AE251B807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11073F3-D326-7F4E-B506-D4E99397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013090E-30E2-E443-902B-679269E316D7}"/>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C6A5762E-1FCD-A14B-8980-E5A80A623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7AD17-934B-0C46-A80A-6237BA40875C}"/>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82361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AEF7-E422-C540-9252-FA4E7C5D39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AB17169-5188-8949-83BE-49D8C279F6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937AB0-68B1-DA47-9ED9-9030F95A5EFA}"/>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4F6708A8-C4DE-6B46-BAA1-CE9809746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5732F-B9B6-C44F-97B0-CB18B9C41A10}"/>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214547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11733E-C619-7746-A4D9-A12BD5E562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E6FF3A-0A49-B548-BDAA-7C45688CC17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E5EAA6-7917-464E-A39B-9E24382D33CF}"/>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E0510026-2D40-364A-88D7-D442EA95F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ED578-885F-7846-860B-06E53636E4A4}"/>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131639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E7B0-8880-5342-A4D3-1A5A6E3DCBA7}"/>
              </a:ext>
            </a:extLst>
          </p:cNvPr>
          <p:cNvSpPr>
            <a:spLocks noGrp="1"/>
          </p:cNvSpPr>
          <p:nvPr>
            <p:ph type="title" hasCustomPrompt="1"/>
          </p:nvPr>
        </p:nvSpPr>
        <p:spPr>
          <a:xfrm>
            <a:off x="1695305" y="360858"/>
            <a:ext cx="9991127" cy="537164"/>
          </a:xfrm>
        </p:spPr>
        <p:txBody>
          <a:bodyPr/>
          <a:lstStyle>
            <a:lvl1pPr>
              <a:defRPr sz="1800" b="1">
                <a:solidFill>
                  <a:schemeClr val="tx1">
                    <a:lumMod val="65000"/>
                    <a:lumOff val="35000"/>
                  </a:schemeClr>
                </a:solidFill>
                <a:latin typeface="Arial" panose="020B0604020202020204" pitchFamily="34" charset="0"/>
                <a:cs typeface="Arial" panose="020B0604020202020204" pitchFamily="34" charset="0"/>
              </a:defRPr>
            </a:lvl1pPr>
          </a:lstStyle>
          <a:p>
            <a:r>
              <a:rPr lang="en-GB" dirty="0"/>
              <a:t># : &lt;title&gt;</a:t>
            </a:r>
          </a:p>
        </p:txBody>
      </p:sp>
      <p:sp>
        <p:nvSpPr>
          <p:cNvPr id="7" name="Title 1">
            <a:extLst>
              <a:ext uri="{FF2B5EF4-FFF2-40B4-BE49-F238E27FC236}">
                <a16:creationId xmlns:a16="http://schemas.microsoft.com/office/drawing/2014/main" id="{4C0EE49E-C9B6-E848-9E3D-ED53A2CADE6F}"/>
              </a:ext>
            </a:extLst>
          </p:cNvPr>
          <p:cNvSpPr txBox="1">
            <a:spLocks/>
          </p:cNvSpPr>
          <p:nvPr userDrawn="1"/>
        </p:nvSpPr>
        <p:spPr>
          <a:xfrm>
            <a:off x="450641" y="2439796"/>
            <a:ext cx="1323194"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Roles :</a:t>
            </a:r>
          </a:p>
        </p:txBody>
      </p:sp>
      <p:sp>
        <p:nvSpPr>
          <p:cNvPr id="10" name="TextBox 9">
            <a:extLst>
              <a:ext uri="{FF2B5EF4-FFF2-40B4-BE49-F238E27FC236}">
                <a16:creationId xmlns:a16="http://schemas.microsoft.com/office/drawing/2014/main" id="{DEF57DA3-097A-1A40-9995-CE8D09F84BC2}"/>
              </a:ext>
            </a:extLst>
          </p:cNvPr>
          <p:cNvSpPr txBox="1"/>
          <p:nvPr userDrawn="1"/>
        </p:nvSpPr>
        <p:spPr>
          <a:xfrm>
            <a:off x="1927593" y="3985518"/>
            <a:ext cx="9912599" cy="338554"/>
          </a:xfrm>
          <a:prstGeom prst="rect">
            <a:avLst/>
          </a:prstGeom>
          <a:noFill/>
        </p:spPr>
        <p:txBody>
          <a:bodyPr wrap="square" rtlCol="0">
            <a:spAutoFit/>
          </a:bodyPr>
          <a:lstStyle/>
          <a:p>
            <a:r>
              <a:rPr lang="en-GB" sz="1600" dirty="0">
                <a:solidFill>
                  <a:schemeClr val="tx1">
                    <a:lumMod val="65000"/>
                    <a:lumOff val="35000"/>
                  </a:schemeClr>
                </a:solidFill>
              </a:rPr>
              <a:t>Assistant Directors : everyone else</a:t>
            </a:r>
          </a:p>
        </p:txBody>
      </p:sp>
      <p:sp>
        <p:nvSpPr>
          <p:cNvPr id="12" name="Text Placeholder 11">
            <a:extLst>
              <a:ext uri="{FF2B5EF4-FFF2-40B4-BE49-F238E27FC236}">
                <a16:creationId xmlns:a16="http://schemas.microsoft.com/office/drawing/2014/main" id="{78FB5C3B-CC85-254C-AA87-83E1F3522CC6}"/>
              </a:ext>
            </a:extLst>
          </p:cNvPr>
          <p:cNvSpPr>
            <a:spLocks noGrp="1"/>
          </p:cNvSpPr>
          <p:nvPr>
            <p:ph type="body" sz="quarter" idx="10" hasCustomPrompt="1"/>
          </p:nvPr>
        </p:nvSpPr>
        <p:spPr>
          <a:xfrm>
            <a:off x="450640" y="973609"/>
            <a:ext cx="9085385" cy="1551589"/>
          </a:xfrm>
        </p:spPr>
        <p:txBody>
          <a:bodyPr/>
          <a:lstStyle>
            <a:lvl3pPr marL="4763" indent="0">
              <a:tabLst/>
              <a:defRPr sz="1600">
                <a:solidFill>
                  <a:schemeClr val="tx1">
                    <a:lumMod val="65000"/>
                    <a:lumOff val="35000"/>
                  </a:schemeClr>
                </a:solidFill>
              </a:defRPr>
            </a:lvl3pPr>
          </a:lstStyle>
          <a:p>
            <a:pPr lvl="2"/>
            <a:r>
              <a:rPr lang="en-GB" dirty="0"/>
              <a:t>&lt;text&gt;</a:t>
            </a:r>
          </a:p>
        </p:txBody>
      </p:sp>
      <p:sp>
        <p:nvSpPr>
          <p:cNvPr id="13" name="Title 1">
            <a:extLst>
              <a:ext uri="{FF2B5EF4-FFF2-40B4-BE49-F238E27FC236}">
                <a16:creationId xmlns:a16="http://schemas.microsoft.com/office/drawing/2014/main" id="{B142345D-B56A-C14C-9D47-F0CE486ED62F}"/>
              </a:ext>
            </a:extLst>
          </p:cNvPr>
          <p:cNvSpPr txBox="1">
            <a:spLocks/>
          </p:cNvSpPr>
          <p:nvPr userDrawn="1"/>
        </p:nvSpPr>
        <p:spPr>
          <a:xfrm>
            <a:off x="450640" y="359070"/>
            <a:ext cx="1397723"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Scene :</a:t>
            </a:r>
          </a:p>
        </p:txBody>
      </p:sp>
      <p:sp>
        <p:nvSpPr>
          <p:cNvPr id="14" name="Text Placeholder 11">
            <a:extLst>
              <a:ext uri="{FF2B5EF4-FFF2-40B4-BE49-F238E27FC236}">
                <a16:creationId xmlns:a16="http://schemas.microsoft.com/office/drawing/2014/main" id="{2D42C53E-1CF8-E941-B9B0-53FE676DFDF5}"/>
              </a:ext>
            </a:extLst>
          </p:cNvPr>
          <p:cNvSpPr>
            <a:spLocks noGrp="1"/>
          </p:cNvSpPr>
          <p:nvPr>
            <p:ph type="body" sz="quarter" idx="11" hasCustomPrompt="1"/>
          </p:nvPr>
        </p:nvSpPr>
        <p:spPr>
          <a:xfrm>
            <a:off x="1927593" y="2834879"/>
            <a:ext cx="9085385" cy="338555"/>
          </a:xfrm>
        </p:spPr>
        <p:txBody>
          <a:bodyPr/>
          <a:lstStyle>
            <a:lvl3pPr marL="4763"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solidFill>
                  <a:schemeClr val="tx1">
                    <a:lumMod val="65000"/>
                    <a:lumOff val="35000"/>
                  </a:schemeClr>
                </a:solidFill>
              </a:defRPr>
            </a:lvl3pPr>
          </a:lstStyle>
          <a:p>
            <a:pPr lvl="2"/>
            <a:r>
              <a:rPr lang="en-GB" dirty="0"/>
              <a:t>&lt;character&gt; : &lt;name of person playing the character&gt;</a:t>
            </a:r>
          </a:p>
        </p:txBody>
      </p:sp>
      <p:sp>
        <p:nvSpPr>
          <p:cNvPr id="15" name="Text Placeholder 11">
            <a:extLst>
              <a:ext uri="{FF2B5EF4-FFF2-40B4-BE49-F238E27FC236}">
                <a16:creationId xmlns:a16="http://schemas.microsoft.com/office/drawing/2014/main" id="{0C82B7BF-0774-8C4F-94DE-201ECBAF0161}"/>
              </a:ext>
            </a:extLst>
          </p:cNvPr>
          <p:cNvSpPr>
            <a:spLocks noGrp="1"/>
          </p:cNvSpPr>
          <p:nvPr>
            <p:ph type="body" sz="quarter" idx="12" hasCustomPrompt="1"/>
          </p:nvPr>
        </p:nvSpPr>
        <p:spPr>
          <a:xfrm>
            <a:off x="1927593" y="3410199"/>
            <a:ext cx="9085385" cy="338555"/>
          </a:xfrm>
        </p:spPr>
        <p:txBody>
          <a:bodyPr/>
          <a:lstStyle>
            <a:lvl3pPr marL="4763"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solidFill>
                  <a:schemeClr val="tx1">
                    <a:lumMod val="65000"/>
                    <a:lumOff val="35000"/>
                  </a:schemeClr>
                </a:solidFill>
              </a:defRPr>
            </a:lvl3pPr>
          </a:lstStyle>
          <a:p>
            <a:pPr lvl="2"/>
            <a:r>
              <a:rPr lang="en-GB" dirty="0"/>
              <a:t>&lt;character&gt; : &lt;name of person playing the character&gt;</a:t>
            </a:r>
          </a:p>
        </p:txBody>
      </p:sp>
    </p:spTree>
    <p:extLst>
      <p:ext uri="{BB962C8B-B14F-4D97-AF65-F5344CB8AC3E}">
        <p14:creationId xmlns:p14="http://schemas.microsoft.com/office/powerpoint/2010/main" val="814963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E7B0-8880-5342-A4D3-1A5A6E3DCBA7}"/>
              </a:ext>
            </a:extLst>
          </p:cNvPr>
          <p:cNvSpPr>
            <a:spLocks noGrp="1"/>
          </p:cNvSpPr>
          <p:nvPr>
            <p:ph type="title" hasCustomPrompt="1"/>
          </p:nvPr>
        </p:nvSpPr>
        <p:spPr>
          <a:xfrm>
            <a:off x="1695305" y="360858"/>
            <a:ext cx="9991127" cy="537164"/>
          </a:xfrm>
        </p:spPr>
        <p:txBody>
          <a:bodyPr/>
          <a:lstStyle>
            <a:lvl1pPr>
              <a:defRPr sz="1800" b="1">
                <a:solidFill>
                  <a:schemeClr val="tx1">
                    <a:lumMod val="65000"/>
                    <a:lumOff val="35000"/>
                  </a:schemeClr>
                </a:solidFill>
                <a:latin typeface="Arial" panose="020B0604020202020204" pitchFamily="34" charset="0"/>
                <a:cs typeface="Arial" panose="020B0604020202020204" pitchFamily="34" charset="0"/>
              </a:defRPr>
            </a:lvl1pPr>
          </a:lstStyle>
          <a:p>
            <a:r>
              <a:rPr lang="en-GB" dirty="0"/>
              <a:t># : &lt;title&gt;</a:t>
            </a:r>
          </a:p>
        </p:txBody>
      </p:sp>
      <p:sp>
        <p:nvSpPr>
          <p:cNvPr id="7" name="Title 1">
            <a:extLst>
              <a:ext uri="{FF2B5EF4-FFF2-40B4-BE49-F238E27FC236}">
                <a16:creationId xmlns:a16="http://schemas.microsoft.com/office/drawing/2014/main" id="{4C0EE49E-C9B6-E848-9E3D-ED53A2CADE6F}"/>
              </a:ext>
            </a:extLst>
          </p:cNvPr>
          <p:cNvSpPr txBox="1">
            <a:spLocks/>
          </p:cNvSpPr>
          <p:nvPr userDrawn="1"/>
        </p:nvSpPr>
        <p:spPr>
          <a:xfrm>
            <a:off x="450640" y="2439796"/>
            <a:ext cx="1494614" cy="5371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Dialog :</a:t>
            </a:r>
          </a:p>
        </p:txBody>
      </p:sp>
      <p:sp>
        <p:nvSpPr>
          <p:cNvPr id="12" name="Text Placeholder 11">
            <a:extLst>
              <a:ext uri="{FF2B5EF4-FFF2-40B4-BE49-F238E27FC236}">
                <a16:creationId xmlns:a16="http://schemas.microsoft.com/office/drawing/2014/main" id="{78FB5C3B-CC85-254C-AA87-83E1F3522CC6}"/>
              </a:ext>
            </a:extLst>
          </p:cNvPr>
          <p:cNvSpPr>
            <a:spLocks noGrp="1"/>
          </p:cNvSpPr>
          <p:nvPr>
            <p:ph type="body" sz="quarter" idx="10" hasCustomPrompt="1"/>
          </p:nvPr>
        </p:nvSpPr>
        <p:spPr>
          <a:xfrm>
            <a:off x="450640" y="973609"/>
            <a:ext cx="9085385" cy="1551589"/>
          </a:xfrm>
        </p:spPr>
        <p:txBody>
          <a:bodyPr/>
          <a:lstStyle>
            <a:lvl3pPr marL="4763" indent="0">
              <a:tabLst/>
              <a:defRPr sz="1600">
                <a:solidFill>
                  <a:schemeClr val="tx1">
                    <a:lumMod val="65000"/>
                    <a:lumOff val="35000"/>
                  </a:schemeClr>
                </a:solidFill>
              </a:defRPr>
            </a:lvl3pPr>
          </a:lstStyle>
          <a:p>
            <a:pPr lvl="2"/>
            <a:r>
              <a:rPr lang="en-GB" dirty="0"/>
              <a:t>&lt;text&gt;</a:t>
            </a:r>
          </a:p>
        </p:txBody>
      </p:sp>
      <p:sp>
        <p:nvSpPr>
          <p:cNvPr id="13" name="Title 1">
            <a:extLst>
              <a:ext uri="{FF2B5EF4-FFF2-40B4-BE49-F238E27FC236}">
                <a16:creationId xmlns:a16="http://schemas.microsoft.com/office/drawing/2014/main" id="{B142345D-B56A-C14C-9D47-F0CE486ED62F}"/>
              </a:ext>
            </a:extLst>
          </p:cNvPr>
          <p:cNvSpPr txBox="1">
            <a:spLocks/>
          </p:cNvSpPr>
          <p:nvPr userDrawn="1"/>
        </p:nvSpPr>
        <p:spPr>
          <a:xfrm>
            <a:off x="450640" y="359070"/>
            <a:ext cx="1397723"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Scene :</a:t>
            </a:r>
          </a:p>
        </p:txBody>
      </p:sp>
      <p:sp>
        <p:nvSpPr>
          <p:cNvPr id="9" name="Text Placeholder 11">
            <a:extLst>
              <a:ext uri="{FF2B5EF4-FFF2-40B4-BE49-F238E27FC236}">
                <a16:creationId xmlns:a16="http://schemas.microsoft.com/office/drawing/2014/main" id="{4FB60FF9-06A0-5F48-9BD3-5D8A0E838C6F}"/>
              </a:ext>
            </a:extLst>
          </p:cNvPr>
          <p:cNvSpPr>
            <a:spLocks noGrp="1"/>
          </p:cNvSpPr>
          <p:nvPr>
            <p:ph type="body" sz="quarter" idx="11" hasCustomPrompt="1"/>
          </p:nvPr>
        </p:nvSpPr>
        <p:spPr>
          <a:xfrm>
            <a:off x="450639" y="2976961"/>
            <a:ext cx="9085385" cy="1551589"/>
          </a:xfrm>
        </p:spPr>
        <p:txBody>
          <a:bodyPr/>
          <a:lstStyle>
            <a:lvl3pPr marL="4763" indent="0" algn="ctr">
              <a:tabLst/>
              <a:defRPr sz="1600">
                <a:solidFill>
                  <a:schemeClr val="tx1">
                    <a:lumMod val="65000"/>
                    <a:lumOff val="35000"/>
                  </a:schemeClr>
                </a:solidFill>
              </a:defRPr>
            </a:lvl3pPr>
          </a:lstStyle>
          <a:p>
            <a:pPr lvl="2"/>
            <a:r>
              <a:rPr lang="en-GB" dirty="0"/>
              <a:t>&lt;text&gt;</a:t>
            </a:r>
          </a:p>
        </p:txBody>
      </p:sp>
    </p:spTree>
    <p:extLst>
      <p:ext uri="{BB962C8B-B14F-4D97-AF65-F5344CB8AC3E}">
        <p14:creationId xmlns:p14="http://schemas.microsoft.com/office/powerpoint/2010/main" val="82421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E7B0-8880-5342-A4D3-1A5A6E3DCBA7}"/>
              </a:ext>
            </a:extLst>
          </p:cNvPr>
          <p:cNvSpPr>
            <a:spLocks noGrp="1"/>
          </p:cNvSpPr>
          <p:nvPr>
            <p:ph type="title" hasCustomPrompt="1"/>
          </p:nvPr>
        </p:nvSpPr>
        <p:spPr>
          <a:xfrm>
            <a:off x="1695305" y="360858"/>
            <a:ext cx="9991127" cy="537164"/>
          </a:xfrm>
        </p:spPr>
        <p:txBody>
          <a:bodyPr/>
          <a:lstStyle>
            <a:lvl1pPr>
              <a:defRPr sz="1800" b="1">
                <a:solidFill>
                  <a:schemeClr val="tx1">
                    <a:lumMod val="65000"/>
                    <a:lumOff val="35000"/>
                  </a:schemeClr>
                </a:solidFill>
                <a:latin typeface="Arial" panose="020B0604020202020204" pitchFamily="34" charset="0"/>
                <a:cs typeface="Arial" panose="020B0604020202020204" pitchFamily="34" charset="0"/>
              </a:defRPr>
            </a:lvl1pPr>
          </a:lstStyle>
          <a:p>
            <a:r>
              <a:rPr lang="en-GB" dirty="0"/>
              <a:t># : &lt;title&gt;</a:t>
            </a:r>
          </a:p>
        </p:txBody>
      </p:sp>
      <p:sp>
        <p:nvSpPr>
          <p:cNvPr id="7" name="Title 1">
            <a:extLst>
              <a:ext uri="{FF2B5EF4-FFF2-40B4-BE49-F238E27FC236}">
                <a16:creationId xmlns:a16="http://schemas.microsoft.com/office/drawing/2014/main" id="{4C0EE49E-C9B6-E848-9E3D-ED53A2CADE6F}"/>
              </a:ext>
            </a:extLst>
          </p:cNvPr>
          <p:cNvSpPr txBox="1">
            <a:spLocks/>
          </p:cNvSpPr>
          <p:nvPr userDrawn="1"/>
        </p:nvSpPr>
        <p:spPr>
          <a:xfrm>
            <a:off x="450641" y="2439796"/>
            <a:ext cx="1323194"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Roles :</a:t>
            </a:r>
          </a:p>
        </p:txBody>
      </p:sp>
      <p:sp>
        <p:nvSpPr>
          <p:cNvPr id="10" name="TextBox 9">
            <a:extLst>
              <a:ext uri="{FF2B5EF4-FFF2-40B4-BE49-F238E27FC236}">
                <a16:creationId xmlns:a16="http://schemas.microsoft.com/office/drawing/2014/main" id="{DEF57DA3-097A-1A40-9995-CE8D09F84BC2}"/>
              </a:ext>
            </a:extLst>
          </p:cNvPr>
          <p:cNvSpPr txBox="1"/>
          <p:nvPr userDrawn="1"/>
        </p:nvSpPr>
        <p:spPr>
          <a:xfrm>
            <a:off x="1927593" y="3985518"/>
            <a:ext cx="9912599" cy="338554"/>
          </a:xfrm>
          <a:prstGeom prst="rect">
            <a:avLst/>
          </a:prstGeom>
          <a:noFill/>
        </p:spPr>
        <p:txBody>
          <a:bodyPr wrap="square" rtlCol="0">
            <a:spAutoFit/>
          </a:bodyPr>
          <a:lstStyle/>
          <a:p>
            <a:r>
              <a:rPr lang="en-GB" sz="1600" dirty="0">
                <a:solidFill>
                  <a:schemeClr val="tx1">
                    <a:lumMod val="65000"/>
                    <a:lumOff val="35000"/>
                  </a:schemeClr>
                </a:solidFill>
              </a:rPr>
              <a:t>Assistant Directors : everyone else</a:t>
            </a:r>
          </a:p>
        </p:txBody>
      </p:sp>
      <p:sp>
        <p:nvSpPr>
          <p:cNvPr id="12" name="Text Placeholder 11">
            <a:extLst>
              <a:ext uri="{FF2B5EF4-FFF2-40B4-BE49-F238E27FC236}">
                <a16:creationId xmlns:a16="http://schemas.microsoft.com/office/drawing/2014/main" id="{78FB5C3B-CC85-254C-AA87-83E1F3522CC6}"/>
              </a:ext>
            </a:extLst>
          </p:cNvPr>
          <p:cNvSpPr>
            <a:spLocks noGrp="1"/>
          </p:cNvSpPr>
          <p:nvPr>
            <p:ph type="body" sz="quarter" idx="10" hasCustomPrompt="1"/>
          </p:nvPr>
        </p:nvSpPr>
        <p:spPr>
          <a:xfrm>
            <a:off x="450640" y="973609"/>
            <a:ext cx="9085385" cy="1551589"/>
          </a:xfrm>
        </p:spPr>
        <p:txBody>
          <a:bodyPr/>
          <a:lstStyle>
            <a:lvl3pPr marL="4763" indent="0">
              <a:tabLst/>
              <a:defRPr sz="1600">
                <a:solidFill>
                  <a:schemeClr val="tx1">
                    <a:lumMod val="65000"/>
                    <a:lumOff val="35000"/>
                  </a:schemeClr>
                </a:solidFill>
              </a:defRPr>
            </a:lvl3pPr>
          </a:lstStyle>
          <a:p>
            <a:pPr lvl="2"/>
            <a:r>
              <a:rPr lang="en-GB" dirty="0"/>
              <a:t>&lt;text&gt;</a:t>
            </a:r>
          </a:p>
        </p:txBody>
      </p:sp>
      <p:sp>
        <p:nvSpPr>
          <p:cNvPr id="13" name="Title 1">
            <a:extLst>
              <a:ext uri="{FF2B5EF4-FFF2-40B4-BE49-F238E27FC236}">
                <a16:creationId xmlns:a16="http://schemas.microsoft.com/office/drawing/2014/main" id="{B142345D-B56A-C14C-9D47-F0CE486ED62F}"/>
              </a:ext>
            </a:extLst>
          </p:cNvPr>
          <p:cNvSpPr txBox="1">
            <a:spLocks/>
          </p:cNvSpPr>
          <p:nvPr userDrawn="1"/>
        </p:nvSpPr>
        <p:spPr>
          <a:xfrm>
            <a:off x="450640" y="359070"/>
            <a:ext cx="1397723"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Scene :</a:t>
            </a:r>
          </a:p>
        </p:txBody>
      </p:sp>
      <p:sp>
        <p:nvSpPr>
          <p:cNvPr id="14" name="Text Placeholder 11">
            <a:extLst>
              <a:ext uri="{FF2B5EF4-FFF2-40B4-BE49-F238E27FC236}">
                <a16:creationId xmlns:a16="http://schemas.microsoft.com/office/drawing/2014/main" id="{2D42C53E-1CF8-E941-B9B0-53FE676DFDF5}"/>
              </a:ext>
            </a:extLst>
          </p:cNvPr>
          <p:cNvSpPr>
            <a:spLocks noGrp="1"/>
          </p:cNvSpPr>
          <p:nvPr>
            <p:ph type="body" sz="quarter" idx="11" hasCustomPrompt="1"/>
          </p:nvPr>
        </p:nvSpPr>
        <p:spPr>
          <a:xfrm>
            <a:off x="1927593" y="2834879"/>
            <a:ext cx="9085385" cy="338555"/>
          </a:xfrm>
        </p:spPr>
        <p:txBody>
          <a:bodyPr/>
          <a:lstStyle>
            <a:lvl3pPr marL="4763"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solidFill>
                  <a:schemeClr val="tx1">
                    <a:lumMod val="65000"/>
                    <a:lumOff val="35000"/>
                  </a:schemeClr>
                </a:solidFill>
              </a:defRPr>
            </a:lvl3pPr>
          </a:lstStyle>
          <a:p>
            <a:pPr lvl="2"/>
            <a:r>
              <a:rPr lang="en-GB" dirty="0"/>
              <a:t>&lt;character&gt; : &lt;name of person playing the character&gt;</a:t>
            </a:r>
          </a:p>
        </p:txBody>
      </p:sp>
      <p:sp>
        <p:nvSpPr>
          <p:cNvPr id="15" name="Text Placeholder 11">
            <a:extLst>
              <a:ext uri="{FF2B5EF4-FFF2-40B4-BE49-F238E27FC236}">
                <a16:creationId xmlns:a16="http://schemas.microsoft.com/office/drawing/2014/main" id="{0C82B7BF-0774-8C4F-94DE-201ECBAF0161}"/>
              </a:ext>
            </a:extLst>
          </p:cNvPr>
          <p:cNvSpPr>
            <a:spLocks noGrp="1"/>
          </p:cNvSpPr>
          <p:nvPr>
            <p:ph type="body" sz="quarter" idx="12" hasCustomPrompt="1"/>
          </p:nvPr>
        </p:nvSpPr>
        <p:spPr>
          <a:xfrm>
            <a:off x="1927593" y="3410199"/>
            <a:ext cx="9085385" cy="338555"/>
          </a:xfrm>
        </p:spPr>
        <p:txBody>
          <a:bodyPr/>
          <a:lstStyle>
            <a:lvl3pPr marL="4763"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solidFill>
                  <a:schemeClr val="tx1">
                    <a:lumMod val="65000"/>
                    <a:lumOff val="35000"/>
                  </a:schemeClr>
                </a:solidFill>
              </a:defRPr>
            </a:lvl3pPr>
          </a:lstStyle>
          <a:p>
            <a:pPr lvl="2"/>
            <a:r>
              <a:rPr lang="en-GB" dirty="0"/>
              <a:t>&lt;character&gt; : &lt;name of person playing the character&gt;</a:t>
            </a:r>
          </a:p>
        </p:txBody>
      </p:sp>
    </p:spTree>
    <p:extLst>
      <p:ext uri="{BB962C8B-B14F-4D97-AF65-F5344CB8AC3E}">
        <p14:creationId xmlns:p14="http://schemas.microsoft.com/office/powerpoint/2010/main" val="1694132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E7B0-8880-5342-A4D3-1A5A6E3DCBA7}"/>
              </a:ext>
            </a:extLst>
          </p:cNvPr>
          <p:cNvSpPr>
            <a:spLocks noGrp="1"/>
          </p:cNvSpPr>
          <p:nvPr>
            <p:ph type="title" hasCustomPrompt="1"/>
          </p:nvPr>
        </p:nvSpPr>
        <p:spPr>
          <a:xfrm>
            <a:off x="1695305" y="360858"/>
            <a:ext cx="9991127" cy="537164"/>
          </a:xfrm>
        </p:spPr>
        <p:txBody>
          <a:bodyPr/>
          <a:lstStyle>
            <a:lvl1pPr>
              <a:defRPr sz="1800" b="1">
                <a:solidFill>
                  <a:schemeClr val="tx1">
                    <a:lumMod val="65000"/>
                    <a:lumOff val="35000"/>
                  </a:schemeClr>
                </a:solidFill>
                <a:latin typeface="Arial" panose="020B0604020202020204" pitchFamily="34" charset="0"/>
                <a:cs typeface="Arial" panose="020B0604020202020204" pitchFamily="34" charset="0"/>
              </a:defRPr>
            </a:lvl1pPr>
          </a:lstStyle>
          <a:p>
            <a:r>
              <a:rPr lang="en-GB" dirty="0"/>
              <a:t># : &lt;title&gt;</a:t>
            </a:r>
          </a:p>
        </p:txBody>
      </p:sp>
      <p:sp>
        <p:nvSpPr>
          <p:cNvPr id="7" name="Title 1">
            <a:extLst>
              <a:ext uri="{FF2B5EF4-FFF2-40B4-BE49-F238E27FC236}">
                <a16:creationId xmlns:a16="http://schemas.microsoft.com/office/drawing/2014/main" id="{4C0EE49E-C9B6-E848-9E3D-ED53A2CADE6F}"/>
              </a:ext>
            </a:extLst>
          </p:cNvPr>
          <p:cNvSpPr txBox="1">
            <a:spLocks/>
          </p:cNvSpPr>
          <p:nvPr userDrawn="1"/>
        </p:nvSpPr>
        <p:spPr>
          <a:xfrm>
            <a:off x="450640" y="2439796"/>
            <a:ext cx="1494614" cy="5371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Dialog :</a:t>
            </a:r>
          </a:p>
        </p:txBody>
      </p:sp>
      <p:sp>
        <p:nvSpPr>
          <p:cNvPr id="12" name="Text Placeholder 11">
            <a:extLst>
              <a:ext uri="{FF2B5EF4-FFF2-40B4-BE49-F238E27FC236}">
                <a16:creationId xmlns:a16="http://schemas.microsoft.com/office/drawing/2014/main" id="{78FB5C3B-CC85-254C-AA87-83E1F3522CC6}"/>
              </a:ext>
            </a:extLst>
          </p:cNvPr>
          <p:cNvSpPr>
            <a:spLocks noGrp="1"/>
          </p:cNvSpPr>
          <p:nvPr>
            <p:ph type="body" sz="quarter" idx="10" hasCustomPrompt="1"/>
          </p:nvPr>
        </p:nvSpPr>
        <p:spPr>
          <a:xfrm>
            <a:off x="450640" y="973609"/>
            <a:ext cx="9085385" cy="1551589"/>
          </a:xfrm>
        </p:spPr>
        <p:txBody>
          <a:bodyPr/>
          <a:lstStyle>
            <a:lvl3pPr marL="4763" indent="0">
              <a:tabLst/>
              <a:defRPr sz="1600">
                <a:solidFill>
                  <a:schemeClr val="tx1">
                    <a:lumMod val="65000"/>
                    <a:lumOff val="35000"/>
                  </a:schemeClr>
                </a:solidFill>
              </a:defRPr>
            </a:lvl3pPr>
          </a:lstStyle>
          <a:p>
            <a:pPr lvl="2"/>
            <a:r>
              <a:rPr lang="en-GB" dirty="0"/>
              <a:t>&lt;text&gt;</a:t>
            </a:r>
          </a:p>
        </p:txBody>
      </p:sp>
      <p:sp>
        <p:nvSpPr>
          <p:cNvPr id="13" name="Title 1">
            <a:extLst>
              <a:ext uri="{FF2B5EF4-FFF2-40B4-BE49-F238E27FC236}">
                <a16:creationId xmlns:a16="http://schemas.microsoft.com/office/drawing/2014/main" id="{B142345D-B56A-C14C-9D47-F0CE486ED62F}"/>
              </a:ext>
            </a:extLst>
          </p:cNvPr>
          <p:cNvSpPr txBox="1">
            <a:spLocks/>
          </p:cNvSpPr>
          <p:nvPr userDrawn="1"/>
        </p:nvSpPr>
        <p:spPr>
          <a:xfrm>
            <a:off x="450640" y="359070"/>
            <a:ext cx="1397723" cy="5371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solidFill>
                  <a:schemeClr val="tx1"/>
                </a:solidFill>
              </a:rPr>
              <a:t>Scene :</a:t>
            </a:r>
          </a:p>
        </p:txBody>
      </p:sp>
      <p:sp>
        <p:nvSpPr>
          <p:cNvPr id="9" name="Text Placeholder 11">
            <a:extLst>
              <a:ext uri="{FF2B5EF4-FFF2-40B4-BE49-F238E27FC236}">
                <a16:creationId xmlns:a16="http://schemas.microsoft.com/office/drawing/2014/main" id="{4FB60FF9-06A0-5F48-9BD3-5D8A0E838C6F}"/>
              </a:ext>
            </a:extLst>
          </p:cNvPr>
          <p:cNvSpPr>
            <a:spLocks noGrp="1"/>
          </p:cNvSpPr>
          <p:nvPr>
            <p:ph type="body" sz="quarter" idx="11" hasCustomPrompt="1"/>
          </p:nvPr>
        </p:nvSpPr>
        <p:spPr>
          <a:xfrm>
            <a:off x="450639" y="2976961"/>
            <a:ext cx="9085385" cy="1551589"/>
          </a:xfrm>
        </p:spPr>
        <p:txBody>
          <a:bodyPr/>
          <a:lstStyle>
            <a:lvl3pPr marL="4763" indent="0" algn="ctr">
              <a:tabLst/>
              <a:defRPr sz="1600">
                <a:solidFill>
                  <a:schemeClr val="tx1">
                    <a:lumMod val="65000"/>
                    <a:lumOff val="35000"/>
                  </a:schemeClr>
                </a:solidFill>
              </a:defRPr>
            </a:lvl3pPr>
          </a:lstStyle>
          <a:p>
            <a:pPr lvl="2"/>
            <a:r>
              <a:rPr lang="en-GB" dirty="0"/>
              <a:t>&lt;text&gt;</a:t>
            </a:r>
          </a:p>
        </p:txBody>
      </p:sp>
    </p:spTree>
    <p:extLst>
      <p:ext uri="{BB962C8B-B14F-4D97-AF65-F5344CB8AC3E}">
        <p14:creationId xmlns:p14="http://schemas.microsoft.com/office/powerpoint/2010/main" val="299633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5E6-06F0-BE4D-90A1-3972413BCEF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F2196AE-8167-8547-809C-AB9FD70CEAB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19B203-31B7-AE4A-9BD2-897857CBC057}"/>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00BFD641-1E0C-0248-B115-E739156C3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0F410-200F-894D-BB35-EA3FE891AFE1}"/>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210751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44EB-D594-FF4C-BE5C-31D13D32682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457DE75-80B8-F44D-8AFE-C2DD335A0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159846E-2684-3842-B3E2-468C694F7F49}"/>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BA5A4668-F7A3-8A49-A9ED-F6D2D2DD6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6E4CDF-9B74-D846-95C2-D46FDE4375BA}"/>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206033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3A81-B7E4-EB45-9E9B-AF8BA4AF630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80760E6-26C6-8D4A-8E19-1A7B5FB9C48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17E431D-2C63-7F4B-9C4F-666430930CA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0AE5243-4F5A-A444-8AA9-71652F1D6469}"/>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6" name="Footer Placeholder 5">
            <a:extLst>
              <a:ext uri="{FF2B5EF4-FFF2-40B4-BE49-F238E27FC236}">
                <a16:creationId xmlns:a16="http://schemas.microsoft.com/office/drawing/2014/main" id="{02FA8826-F50C-054E-BA6E-6BE17BB2D1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FF611A-EEA4-4748-9075-21EC54F2BC4E}"/>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428314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FBBB5-BE43-FA49-9DBA-3E37F776BFF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AEE34F-1497-BE43-AB9D-A165CC3F6E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69119AA-3583-2943-B547-B0D5D9CABE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73FA7AE-B49C-8947-98A0-30F95660E0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28FC383-54C1-C04A-A9DF-512B43BD0FD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2B07D9-5AD1-6144-B858-4E53E90E164F}"/>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8" name="Footer Placeholder 7">
            <a:extLst>
              <a:ext uri="{FF2B5EF4-FFF2-40B4-BE49-F238E27FC236}">
                <a16:creationId xmlns:a16="http://schemas.microsoft.com/office/drawing/2014/main" id="{3F8AE70B-F7F1-1D45-B0B0-C456D473DC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72FD6-EA08-B942-A3A9-4C1045F58ED8}"/>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89470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98E6-2838-E449-ACA5-2202DFC2153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66A819C-491D-744D-A31F-B506E35ABADE}"/>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4" name="Footer Placeholder 3">
            <a:extLst>
              <a:ext uri="{FF2B5EF4-FFF2-40B4-BE49-F238E27FC236}">
                <a16:creationId xmlns:a16="http://schemas.microsoft.com/office/drawing/2014/main" id="{0FDD82B3-90C1-5A44-B24C-6FCC52FBAD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8F6638-596A-DF47-BEBA-7B092CD84641}"/>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230434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048044-D23E-094B-B96B-0FD2755B01DF}"/>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3" name="Footer Placeholder 2">
            <a:extLst>
              <a:ext uri="{FF2B5EF4-FFF2-40B4-BE49-F238E27FC236}">
                <a16:creationId xmlns:a16="http://schemas.microsoft.com/office/drawing/2014/main" id="{E63FCDB3-A3DA-3A4D-993B-24E92D7D3A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B1F181-E8C3-0E40-8488-F89D86E67A43}"/>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53218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D33B-0881-6541-9BBB-8993C92F66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D404624-A9D3-9D44-A1DC-E37D73906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8352706-AEA2-B741-93EA-F4C66499F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CAE7AB-A6EA-BB47-8A72-006A5A6FD789}"/>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6" name="Footer Placeholder 5">
            <a:extLst>
              <a:ext uri="{FF2B5EF4-FFF2-40B4-BE49-F238E27FC236}">
                <a16:creationId xmlns:a16="http://schemas.microsoft.com/office/drawing/2014/main" id="{57DF7DD1-4E46-B142-A26D-A9FF598B60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15966-D91A-A44A-A19C-B79970171844}"/>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261837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34B65-C86C-5840-AF2D-4023D40331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BC86CCD-8EF3-EC4B-B4EB-FEE3214449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EB05D3-789B-1D48-A439-84ED22D63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B41774-D393-7C44-9CC0-67C8B45C860B}"/>
              </a:ext>
            </a:extLst>
          </p:cNvPr>
          <p:cNvSpPr>
            <a:spLocks noGrp="1"/>
          </p:cNvSpPr>
          <p:nvPr>
            <p:ph type="dt" sz="half" idx="10"/>
          </p:nvPr>
        </p:nvSpPr>
        <p:spPr/>
        <p:txBody>
          <a:bodyPr/>
          <a:lstStyle/>
          <a:p>
            <a:fld id="{2F8C4231-FB4E-4D47-877D-DEE2AA350D16}" type="datetimeFigureOut">
              <a:rPr lang="en-US" smtClean="0"/>
              <a:t>4/26/22</a:t>
            </a:fld>
            <a:endParaRPr lang="en-US"/>
          </a:p>
        </p:txBody>
      </p:sp>
      <p:sp>
        <p:nvSpPr>
          <p:cNvPr id="6" name="Footer Placeholder 5">
            <a:extLst>
              <a:ext uri="{FF2B5EF4-FFF2-40B4-BE49-F238E27FC236}">
                <a16:creationId xmlns:a16="http://schemas.microsoft.com/office/drawing/2014/main" id="{A9A0CE02-F2F7-A941-A33E-BDF919D43A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5EB58D-AB5E-F148-91A7-8D7A34A45228}"/>
              </a:ext>
            </a:extLst>
          </p:cNvPr>
          <p:cNvSpPr>
            <a:spLocks noGrp="1"/>
          </p:cNvSpPr>
          <p:nvPr>
            <p:ph type="sldNum" sz="quarter" idx="12"/>
          </p:nvPr>
        </p:nvSpPr>
        <p:spPr/>
        <p:txBody>
          <a:bodyPr/>
          <a:lstStyle/>
          <a:p>
            <a:fld id="{771A62AB-3C68-2343-9F3F-D843C3B66CF9}" type="slidenum">
              <a:rPr lang="en-US" smtClean="0"/>
              <a:t>‹#›</a:t>
            </a:fld>
            <a:endParaRPr lang="en-US"/>
          </a:p>
        </p:txBody>
      </p:sp>
    </p:spTree>
    <p:extLst>
      <p:ext uri="{BB962C8B-B14F-4D97-AF65-F5344CB8AC3E}">
        <p14:creationId xmlns:p14="http://schemas.microsoft.com/office/powerpoint/2010/main" val="355963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34FD7E-50B7-1641-84D2-B86FC0C6C6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DC1FC08-8913-1248-A5A0-BBD7356C8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32F954-F908-494D-81D8-A50FDDD10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C4231-FB4E-4D47-877D-DEE2AA350D16}" type="datetimeFigureOut">
              <a:rPr lang="en-US" smtClean="0"/>
              <a:t>4/26/22</a:t>
            </a:fld>
            <a:endParaRPr lang="en-US"/>
          </a:p>
        </p:txBody>
      </p:sp>
      <p:sp>
        <p:nvSpPr>
          <p:cNvPr id="5" name="Footer Placeholder 4">
            <a:extLst>
              <a:ext uri="{FF2B5EF4-FFF2-40B4-BE49-F238E27FC236}">
                <a16:creationId xmlns:a16="http://schemas.microsoft.com/office/drawing/2014/main" id="{351423A6-3B25-B940-8661-B1F682684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ADEF4-F364-AA42-BC2B-77B7808BBC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A62AB-3C68-2343-9F3F-D843C3B66CF9}" type="slidenum">
              <a:rPr lang="en-US" smtClean="0"/>
              <a:t>‹#›</a:t>
            </a:fld>
            <a:endParaRPr lang="en-US"/>
          </a:p>
        </p:txBody>
      </p:sp>
    </p:spTree>
    <p:extLst>
      <p:ext uri="{BB962C8B-B14F-4D97-AF65-F5344CB8AC3E}">
        <p14:creationId xmlns:p14="http://schemas.microsoft.com/office/powerpoint/2010/main" val="966598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2066C-7DFB-2248-BA23-3F30FBDB15E4}"/>
              </a:ext>
            </a:extLst>
          </p:cNvPr>
          <p:cNvSpPr>
            <a:spLocks noGrp="1"/>
          </p:cNvSpPr>
          <p:nvPr>
            <p:ph type="ctrTitle"/>
          </p:nvPr>
        </p:nvSpPr>
        <p:spPr/>
        <p:txBody>
          <a:bodyPr/>
          <a:lstStyle/>
          <a:p>
            <a:r>
              <a:rPr lang="en-US" dirty="0"/>
              <a:t>Film scene template</a:t>
            </a:r>
          </a:p>
        </p:txBody>
      </p:sp>
      <p:sp>
        <p:nvSpPr>
          <p:cNvPr id="3" name="Subtitle 2">
            <a:extLst>
              <a:ext uri="{FF2B5EF4-FFF2-40B4-BE49-F238E27FC236}">
                <a16:creationId xmlns:a16="http://schemas.microsoft.com/office/drawing/2014/main" id="{FA09C452-39E5-BA49-B05F-F6F7C37D4FD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90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70ED-EDA0-9040-A1BF-CB2159496C39}"/>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E01B7063-E069-3A40-B07E-79EEAE60F7D2}"/>
              </a:ext>
            </a:extLst>
          </p:cNvPr>
          <p:cNvSpPr>
            <a:spLocks noGrp="1"/>
          </p:cNvSpPr>
          <p:nvPr>
            <p:ph idx="1"/>
          </p:nvPr>
        </p:nvSpPr>
        <p:spPr/>
        <p:txBody>
          <a:bodyPr>
            <a:normAutofit fontScale="92500" lnSpcReduction="20000"/>
          </a:bodyPr>
          <a:lstStyle/>
          <a:p>
            <a:r>
              <a:rPr lang="en-US" sz="2400" dirty="0"/>
              <a:t>In your group, find an idea for a Client-Facing Conversation film scene</a:t>
            </a:r>
          </a:p>
          <a:p>
            <a:pPr lvl="1"/>
            <a:r>
              <a:rPr lang="en-US" sz="2000" dirty="0"/>
              <a:t>The client can be internal </a:t>
            </a:r>
            <a:r>
              <a:rPr lang="en-US" sz="2000"/>
              <a:t>or external</a:t>
            </a:r>
            <a:endParaRPr lang="en-US" sz="2000" dirty="0"/>
          </a:p>
          <a:p>
            <a:endParaRPr lang="en-FR" sz="2400" dirty="0"/>
          </a:p>
          <a:p>
            <a:r>
              <a:rPr lang="en-US" sz="2400" dirty="0"/>
              <a:t>For the background and characters, you may either use those from the Client Encounters film that we have been improvising,  or create your own</a:t>
            </a:r>
          </a:p>
          <a:p>
            <a:endParaRPr lang="en-US" sz="2400" dirty="0"/>
          </a:p>
          <a:p>
            <a:r>
              <a:rPr lang="en-US" sz="2400" b="1" i="1" dirty="0"/>
              <a:t>Capture the idea in two slides </a:t>
            </a:r>
            <a:r>
              <a:rPr lang="en-US" sz="2400" dirty="0"/>
              <a:t>so that we can improvise from them at the Integration Workshop</a:t>
            </a:r>
          </a:p>
          <a:p>
            <a:pPr lvl="1"/>
            <a:r>
              <a:rPr lang="en-US" sz="2000" dirty="0"/>
              <a:t>A member of another group will play the character facing a difficulty – see next slide</a:t>
            </a:r>
          </a:p>
          <a:p>
            <a:pPr lvl="1"/>
            <a:r>
              <a:rPr lang="en-US" sz="2000" dirty="0"/>
              <a:t>A member of your group will play the other actor – see next slide</a:t>
            </a:r>
          </a:p>
          <a:p>
            <a:pPr lvl="1"/>
            <a:r>
              <a:rPr lang="en-US" sz="2000" dirty="0"/>
              <a:t>A member of your group will direct the scene</a:t>
            </a:r>
          </a:p>
          <a:p>
            <a:endParaRPr lang="en-US" sz="2400" dirty="0"/>
          </a:p>
          <a:p>
            <a:r>
              <a:rPr lang="en-US" sz="2400" dirty="0"/>
              <a:t>Send the slides to me </a:t>
            </a:r>
            <a:r>
              <a:rPr lang="en-US" sz="2400" b="1" dirty="0"/>
              <a:t>on or before Monday 9</a:t>
            </a:r>
            <a:r>
              <a:rPr lang="en-US" sz="2400" b="1" baseline="30000" dirty="0"/>
              <a:t>th</a:t>
            </a:r>
            <a:r>
              <a:rPr lang="en-US" sz="2400" b="1" dirty="0"/>
              <a:t> May </a:t>
            </a:r>
            <a:r>
              <a:rPr lang="en-US" sz="2400" dirty="0"/>
              <a:t>please </a:t>
            </a:r>
            <a:endParaRPr lang="en-FR" sz="2400" dirty="0"/>
          </a:p>
          <a:p>
            <a:endParaRPr lang="en-US" sz="2400" dirty="0"/>
          </a:p>
        </p:txBody>
      </p:sp>
    </p:spTree>
    <p:extLst>
      <p:ext uri="{BB962C8B-B14F-4D97-AF65-F5344CB8AC3E}">
        <p14:creationId xmlns:p14="http://schemas.microsoft.com/office/powerpoint/2010/main" val="237224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643B-DA8E-EE4F-838B-10E49C7671FD}"/>
              </a:ext>
            </a:extLst>
          </p:cNvPr>
          <p:cNvSpPr>
            <a:spLocks noGrp="1"/>
          </p:cNvSpPr>
          <p:nvPr>
            <p:ph type="title"/>
          </p:nvPr>
        </p:nvSpPr>
        <p:spPr/>
        <p:txBody>
          <a:bodyPr>
            <a:normAutofit/>
          </a:bodyPr>
          <a:lstStyle/>
          <a:p>
            <a:r>
              <a:rPr lang="fr-CA" dirty="0"/>
              <a:t>&lt;</a:t>
            </a:r>
            <a:r>
              <a:rPr lang="fr-CA" dirty="0" err="1"/>
              <a:t>Title</a:t>
            </a:r>
            <a:r>
              <a:rPr lang="fr-CA" dirty="0"/>
              <a:t>&gt;</a:t>
            </a:r>
            <a:endParaRPr lang="en-GB" dirty="0"/>
          </a:p>
        </p:txBody>
      </p:sp>
      <p:sp>
        <p:nvSpPr>
          <p:cNvPr id="3" name="Text Placeholder 2">
            <a:extLst>
              <a:ext uri="{FF2B5EF4-FFF2-40B4-BE49-F238E27FC236}">
                <a16:creationId xmlns:a16="http://schemas.microsoft.com/office/drawing/2014/main" id="{E6264D69-4745-064D-8D54-61E4937C0378}"/>
              </a:ext>
            </a:extLst>
          </p:cNvPr>
          <p:cNvSpPr>
            <a:spLocks noGrp="1"/>
          </p:cNvSpPr>
          <p:nvPr>
            <p:ph type="body" sz="quarter" idx="10"/>
          </p:nvPr>
        </p:nvSpPr>
        <p:spPr>
          <a:xfrm>
            <a:off x="1509146" y="973609"/>
            <a:ext cx="9129081" cy="1551589"/>
          </a:xfrm>
        </p:spPr>
        <p:txBody>
          <a:bodyPr>
            <a:normAutofit/>
          </a:bodyPr>
          <a:lstStyle/>
          <a:p>
            <a:pPr marL="0" indent="0">
              <a:buNone/>
            </a:pPr>
            <a:r>
              <a:rPr lang="fr-CA" sz="2000" dirty="0"/>
              <a:t>&lt;Description&gt;</a:t>
            </a:r>
            <a:endParaRPr lang="en-FR" sz="2000" dirty="0">
              <a:solidFill>
                <a:schemeClr val="tx1"/>
              </a:solidFill>
              <a:ea typeface="ＭＳ Ｐゴシック" pitchFamily="-112" charset="-128"/>
              <a:cs typeface="ＭＳ Ｐゴシック" pitchFamily="-112" charset="-128"/>
            </a:endParaRPr>
          </a:p>
          <a:p>
            <a:endParaRPr lang="en-FR" sz="2000" dirty="0"/>
          </a:p>
          <a:p>
            <a:endParaRPr lang="en-GB" sz="2000" dirty="0"/>
          </a:p>
        </p:txBody>
      </p:sp>
      <p:sp>
        <p:nvSpPr>
          <p:cNvPr id="8" name="Text Placeholder 7">
            <a:extLst>
              <a:ext uri="{FF2B5EF4-FFF2-40B4-BE49-F238E27FC236}">
                <a16:creationId xmlns:a16="http://schemas.microsoft.com/office/drawing/2014/main" id="{85C5EFEB-B8FF-E747-AC20-4BA4AA7D1D16}"/>
              </a:ext>
            </a:extLst>
          </p:cNvPr>
          <p:cNvSpPr>
            <a:spLocks noGrp="1"/>
          </p:cNvSpPr>
          <p:nvPr>
            <p:ph type="body" sz="quarter" idx="11"/>
          </p:nvPr>
        </p:nvSpPr>
        <p:spPr/>
        <p:txBody>
          <a:bodyPr>
            <a:normAutofit fontScale="70000" lnSpcReduction="20000"/>
          </a:bodyPr>
          <a:lstStyle/>
          <a:p>
            <a:pPr marL="0" indent="0">
              <a:buNone/>
            </a:pPr>
            <a:r>
              <a:rPr lang="en-GB" dirty="0"/>
              <a:t>&lt;Character name - the person facing a difficulty&gt;</a:t>
            </a:r>
          </a:p>
        </p:txBody>
      </p:sp>
      <p:sp>
        <p:nvSpPr>
          <p:cNvPr id="9" name="Text Placeholder 8">
            <a:extLst>
              <a:ext uri="{FF2B5EF4-FFF2-40B4-BE49-F238E27FC236}">
                <a16:creationId xmlns:a16="http://schemas.microsoft.com/office/drawing/2014/main" id="{092CFEF5-78DF-0C42-8B05-07DF89818F9E}"/>
              </a:ext>
            </a:extLst>
          </p:cNvPr>
          <p:cNvSpPr>
            <a:spLocks noGrp="1"/>
          </p:cNvSpPr>
          <p:nvPr>
            <p:ph type="body" sz="quarter" idx="12"/>
          </p:nvPr>
        </p:nvSpPr>
        <p:spPr/>
        <p:txBody>
          <a:bodyPr>
            <a:normAutofit fontScale="70000" lnSpcReduction="20000"/>
          </a:bodyPr>
          <a:lstStyle/>
          <a:p>
            <a:pPr marL="0" indent="0">
              <a:buNone/>
            </a:pPr>
            <a:r>
              <a:rPr lang="en-GB" dirty="0"/>
              <a:t>&lt;Character name – brief description of the other actor’s role&gt;</a:t>
            </a:r>
          </a:p>
        </p:txBody>
      </p:sp>
    </p:spTree>
    <p:extLst>
      <p:ext uri="{BB962C8B-B14F-4D97-AF65-F5344CB8AC3E}">
        <p14:creationId xmlns:p14="http://schemas.microsoft.com/office/powerpoint/2010/main" val="160913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FE9CFF-C956-FF49-9167-4CD193C44BF1}"/>
              </a:ext>
            </a:extLst>
          </p:cNvPr>
          <p:cNvSpPr>
            <a:spLocks noGrp="1"/>
          </p:cNvSpPr>
          <p:nvPr>
            <p:ph type="title"/>
          </p:nvPr>
        </p:nvSpPr>
        <p:spPr/>
        <p:txBody>
          <a:bodyPr/>
          <a:lstStyle/>
          <a:p>
            <a:r>
              <a:rPr lang="fr-CA" dirty="0"/>
              <a:t>&lt;</a:t>
            </a:r>
            <a:r>
              <a:rPr lang="fr-CA" dirty="0" err="1"/>
              <a:t>Title</a:t>
            </a:r>
            <a:r>
              <a:rPr lang="fr-CA" dirty="0"/>
              <a:t> (copy </a:t>
            </a:r>
            <a:r>
              <a:rPr lang="fr-CA" dirty="0" err="1"/>
              <a:t>from</a:t>
            </a:r>
            <a:r>
              <a:rPr lang="fr-CA" dirty="0"/>
              <a:t> the </a:t>
            </a:r>
            <a:r>
              <a:rPr lang="fr-CA" dirty="0" err="1"/>
              <a:t>preceding</a:t>
            </a:r>
            <a:r>
              <a:rPr lang="fr-CA" dirty="0"/>
              <a:t> slide&gt;</a:t>
            </a:r>
            <a:endParaRPr lang="en-GB" dirty="0"/>
          </a:p>
        </p:txBody>
      </p:sp>
      <p:sp>
        <p:nvSpPr>
          <p:cNvPr id="6" name="Text Placeholder 5">
            <a:extLst>
              <a:ext uri="{FF2B5EF4-FFF2-40B4-BE49-F238E27FC236}">
                <a16:creationId xmlns:a16="http://schemas.microsoft.com/office/drawing/2014/main" id="{3DBD6A98-4436-C74F-9B26-537D8D9AEB4C}"/>
              </a:ext>
            </a:extLst>
          </p:cNvPr>
          <p:cNvSpPr>
            <a:spLocks noGrp="1"/>
          </p:cNvSpPr>
          <p:nvPr>
            <p:ph type="body" sz="quarter" idx="10"/>
          </p:nvPr>
        </p:nvSpPr>
        <p:spPr>
          <a:xfrm>
            <a:off x="1509146" y="973609"/>
            <a:ext cx="9129081" cy="1551589"/>
          </a:xfrm>
        </p:spPr>
        <p:txBody>
          <a:bodyPr>
            <a:normAutofit/>
          </a:bodyPr>
          <a:lstStyle/>
          <a:p>
            <a:pPr marL="0" indent="0">
              <a:buNone/>
            </a:pPr>
            <a:r>
              <a:rPr lang="fr-CA" sz="2000" dirty="0"/>
              <a:t>&lt;Description (copy </a:t>
            </a:r>
            <a:r>
              <a:rPr lang="fr-CA" sz="2000" dirty="0" err="1"/>
              <a:t>from</a:t>
            </a:r>
            <a:r>
              <a:rPr lang="fr-CA" sz="2000" dirty="0"/>
              <a:t> the </a:t>
            </a:r>
            <a:r>
              <a:rPr lang="fr-CA" sz="2000" dirty="0" err="1"/>
              <a:t>preceding</a:t>
            </a:r>
            <a:r>
              <a:rPr lang="fr-CA" sz="2000" dirty="0"/>
              <a:t> slide)&gt;</a:t>
            </a:r>
            <a:endParaRPr lang="en-FR" sz="2000" dirty="0">
              <a:solidFill>
                <a:schemeClr val="tx1"/>
              </a:solidFill>
              <a:ea typeface="ＭＳ Ｐゴシック" pitchFamily="-112" charset="-128"/>
              <a:cs typeface="ＭＳ Ｐゴシック" pitchFamily="-112" charset="-128"/>
            </a:endParaRPr>
          </a:p>
        </p:txBody>
      </p:sp>
      <p:sp>
        <p:nvSpPr>
          <p:cNvPr id="7" name="Text Placeholder 6">
            <a:extLst>
              <a:ext uri="{FF2B5EF4-FFF2-40B4-BE49-F238E27FC236}">
                <a16:creationId xmlns:a16="http://schemas.microsoft.com/office/drawing/2014/main" id="{FB7A9D9C-9D08-7640-8441-94679747AA7B}"/>
              </a:ext>
            </a:extLst>
          </p:cNvPr>
          <p:cNvSpPr>
            <a:spLocks noGrp="1"/>
          </p:cNvSpPr>
          <p:nvPr>
            <p:ph type="body" sz="quarter" idx="11"/>
          </p:nvPr>
        </p:nvSpPr>
        <p:spPr>
          <a:xfrm>
            <a:off x="1509144" y="2976961"/>
            <a:ext cx="9129082" cy="3284355"/>
          </a:xfrm>
        </p:spPr>
        <p:txBody>
          <a:bodyPr>
            <a:normAutofit/>
          </a:bodyPr>
          <a:lstStyle/>
          <a:p>
            <a:pPr marL="0" indent="0" algn="ctr">
              <a:buNone/>
            </a:pPr>
            <a:r>
              <a:rPr lang="fr-CA" sz="2000" i="1" dirty="0" err="1"/>
              <a:t>Brief</a:t>
            </a:r>
            <a:r>
              <a:rPr lang="fr-CA" sz="2000" i="1" dirty="0"/>
              <a:t> comment on the </a:t>
            </a:r>
            <a:r>
              <a:rPr lang="fr-CA" sz="2000" i="1" dirty="0" err="1"/>
              <a:t>context</a:t>
            </a:r>
            <a:r>
              <a:rPr lang="fr-CA" sz="2000" i="1" dirty="0"/>
              <a:t>, if </a:t>
            </a:r>
            <a:r>
              <a:rPr lang="fr-CA" sz="2000" i="1" dirty="0" err="1"/>
              <a:t>necessary</a:t>
            </a:r>
            <a:endParaRPr lang="en-FR" sz="2000" dirty="0"/>
          </a:p>
          <a:p>
            <a:pPr marL="0" indent="0" algn="ctr">
              <a:buNone/>
            </a:pPr>
            <a:r>
              <a:rPr lang="en-US" sz="2000" b="1" dirty="0"/>
              <a:t>&lt;character name&gt;</a:t>
            </a:r>
            <a:endParaRPr lang="en-FR" sz="2000" dirty="0"/>
          </a:p>
          <a:p>
            <a:pPr marL="0" indent="0" algn="ctr">
              <a:buNone/>
            </a:pPr>
            <a:r>
              <a:rPr lang="fr-CA" sz="2000" dirty="0" err="1"/>
              <a:t>Blah</a:t>
            </a:r>
            <a:r>
              <a:rPr lang="fr-CA" sz="2000" dirty="0"/>
              <a:t> </a:t>
            </a:r>
            <a:r>
              <a:rPr lang="fr-CA" sz="2000" dirty="0" err="1"/>
              <a:t>blah</a:t>
            </a:r>
            <a:endParaRPr lang="en-FR" sz="2000" dirty="0"/>
          </a:p>
          <a:p>
            <a:pPr marL="0" indent="0" algn="ctr">
              <a:buNone/>
            </a:pPr>
            <a:r>
              <a:rPr lang="en-US" sz="2000" b="1" dirty="0"/>
              <a:t>&lt;character name&gt;</a:t>
            </a:r>
            <a:endParaRPr lang="en-FR" sz="2000" dirty="0"/>
          </a:p>
          <a:p>
            <a:pPr marL="0" indent="0" algn="ctr">
              <a:buNone/>
            </a:pPr>
            <a:r>
              <a:rPr lang="en-US" sz="2000" dirty="0"/>
              <a:t>Blah blah</a:t>
            </a:r>
          </a:p>
          <a:p>
            <a:pPr marL="0" indent="0" algn="ctr">
              <a:buNone/>
            </a:pPr>
            <a:r>
              <a:rPr lang="en-US" sz="2000" dirty="0"/>
              <a:t>…</a:t>
            </a:r>
            <a:endParaRPr lang="en-FR" sz="2000" dirty="0"/>
          </a:p>
          <a:p>
            <a:pPr algn="ctr"/>
            <a:endParaRPr lang="en-GB" sz="2000" dirty="0"/>
          </a:p>
        </p:txBody>
      </p:sp>
    </p:spTree>
    <p:extLst>
      <p:ext uri="{BB962C8B-B14F-4D97-AF65-F5344CB8AC3E}">
        <p14:creationId xmlns:p14="http://schemas.microsoft.com/office/powerpoint/2010/main" val="180948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2066C-7DFB-2248-BA23-3F30FBDB15E4}"/>
              </a:ext>
            </a:extLst>
          </p:cNvPr>
          <p:cNvSpPr>
            <a:spLocks noGrp="1"/>
          </p:cNvSpPr>
          <p:nvPr>
            <p:ph type="ctrTitle"/>
          </p:nvPr>
        </p:nvSpPr>
        <p:spPr/>
        <p:txBody>
          <a:bodyPr/>
          <a:lstStyle/>
          <a:p>
            <a:r>
              <a:rPr lang="en-US" dirty="0"/>
              <a:t>Example</a:t>
            </a:r>
          </a:p>
        </p:txBody>
      </p:sp>
      <p:sp>
        <p:nvSpPr>
          <p:cNvPr id="3" name="Subtitle 2">
            <a:extLst>
              <a:ext uri="{FF2B5EF4-FFF2-40B4-BE49-F238E27FC236}">
                <a16:creationId xmlns:a16="http://schemas.microsoft.com/office/drawing/2014/main" id="{FA09C452-39E5-BA49-B05F-F6F7C37D4FD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012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801B5-7191-F149-96BB-5DF792C566E5}"/>
              </a:ext>
            </a:extLst>
          </p:cNvPr>
          <p:cNvSpPr>
            <a:spLocks noGrp="1"/>
          </p:cNvSpPr>
          <p:nvPr>
            <p:ph type="title"/>
          </p:nvPr>
        </p:nvSpPr>
        <p:spPr/>
        <p:txBody>
          <a:bodyPr/>
          <a:lstStyle/>
          <a:p>
            <a:r>
              <a:rPr lang="en-GB" dirty="0"/>
              <a:t>It’s impossible!</a:t>
            </a:r>
          </a:p>
        </p:txBody>
      </p:sp>
      <p:sp>
        <p:nvSpPr>
          <p:cNvPr id="6" name="Text Placeholder 5">
            <a:extLst>
              <a:ext uri="{FF2B5EF4-FFF2-40B4-BE49-F238E27FC236}">
                <a16:creationId xmlns:a16="http://schemas.microsoft.com/office/drawing/2014/main" id="{3ED9B4EA-9F93-E44E-88B6-3A4CC6B46076}"/>
              </a:ext>
            </a:extLst>
          </p:cNvPr>
          <p:cNvSpPr>
            <a:spLocks noGrp="1"/>
          </p:cNvSpPr>
          <p:nvPr>
            <p:ph type="body" sz="quarter" idx="11"/>
          </p:nvPr>
        </p:nvSpPr>
        <p:spPr/>
        <p:txBody>
          <a:bodyPr>
            <a:normAutofit fontScale="70000" lnSpcReduction="20000"/>
          </a:bodyPr>
          <a:lstStyle/>
          <a:p>
            <a:pPr marL="0" indent="0">
              <a:buNone/>
            </a:pPr>
            <a:r>
              <a:rPr lang="en-GB" dirty="0"/>
              <a:t>Alfie: </a:t>
            </a:r>
          </a:p>
        </p:txBody>
      </p:sp>
      <p:sp>
        <p:nvSpPr>
          <p:cNvPr id="7" name="Text Placeholder 6">
            <a:extLst>
              <a:ext uri="{FF2B5EF4-FFF2-40B4-BE49-F238E27FC236}">
                <a16:creationId xmlns:a16="http://schemas.microsoft.com/office/drawing/2014/main" id="{B0D655F0-56A2-6A4E-8388-FE12A5DF64AA}"/>
              </a:ext>
            </a:extLst>
          </p:cNvPr>
          <p:cNvSpPr>
            <a:spLocks noGrp="1"/>
          </p:cNvSpPr>
          <p:nvPr>
            <p:ph type="body" sz="quarter" idx="12"/>
          </p:nvPr>
        </p:nvSpPr>
        <p:spPr/>
        <p:txBody>
          <a:bodyPr>
            <a:noAutofit/>
          </a:bodyPr>
          <a:lstStyle/>
          <a:p>
            <a:pPr marL="0" indent="0">
              <a:buNone/>
            </a:pPr>
            <a:r>
              <a:rPr lang="en-GB" sz="2000" dirty="0"/>
              <a:t>Francis:  Contact in Products &amp; Services (Manager-Leader in Rest of Company) </a:t>
            </a:r>
          </a:p>
          <a:p>
            <a:pPr marL="0" indent="0">
              <a:buNone/>
            </a:pPr>
            <a:endParaRPr lang="en-GB" sz="2000" dirty="0"/>
          </a:p>
        </p:txBody>
      </p:sp>
      <p:sp>
        <p:nvSpPr>
          <p:cNvPr id="8" name="Text Placeholder 5">
            <a:extLst>
              <a:ext uri="{FF2B5EF4-FFF2-40B4-BE49-F238E27FC236}">
                <a16:creationId xmlns:a16="http://schemas.microsoft.com/office/drawing/2014/main" id="{8E072E9B-4476-8B47-B47F-29850A116115}"/>
              </a:ext>
            </a:extLst>
          </p:cNvPr>
          <p:cNvSpPr>
            <a:spLocks noGrp="1"/>
          </p:cNvSpPr>
          <p:nvPr>
            <p:ph type="body" sz="quarter" idx="10"/>
          </p:nvPr>
        </p:nvSpPr>
        <p:spPr>
          <a:xfrm>
            <a:off x="1509146" y="973609"/>
            <a:ext cx="9991127" cy="1551589"/>
          </a:xfrm>
        </p:spPr>
        <p:txBody>
          <a:bodyPr>
            <a:noAutofit/>
          </a:bodyPr>
          <a:lstStyle/>
          <a:p>
            <a:pPr marL="0" indent="0">
              <a:buNone/>
            </a:pPr>
            <a:r>
              <a:rPr lang="en-US" sz="2000" dirty="0"/>
              <a:t>After a series of meetings with C2, it is clear that they are interested in S2.</a:t>
            </a:r>
            <a:endParaRPr lang="en-FR" sz="2000" dirty="0"/>
          </a:p>
          <a:p>
            <a:pPr marL="0" indent="0">
              <a:buNone/>
            </a:pPr>
            <a:r>
              <a:rPr lang="en-US" sz="2000" dirty="0"/>
              <a:t>Alfie’s excited about the project. They sent Francis an email and now have a call with them to discuss C2's requirements. These include certain items that were not previously foreseen.</a:t>
            </a:r>
          </a:p>
          <a:p>
            <a:pPr marL="0" indent="0">
              <a:buNone/>
            </a:pPr>
            <a:r>
              <a:rPr lang="en-US" sz="2000" dirty="0"/>
              <a:t>Also, C2’s schedule is more demanding than previously expected.</a:t>
            </a:r>
            <a:endParaRPr lang="en-FR" sz="2000" dirty="0"/>
          </a:p>
          <a:p>
            <a:pPr marL="0" indent="0">
              <a:buNone/>
            </a:pPr>
            <a:endParaRPr lang="en-US" sz="2000" dirty="0"/>
          </a:p>
        </p:txBody>
      </p:sp>
    </p:spTree>
    <p:extLst>
      <p:ext uri="{BB962C8B-B14F-4D97-AF65-F5344CB8AC3E}">
        <p14:creationId xmlns:p14="http://schemas.microsoft.com/office/powerpoint/2010/main" val="409347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141F15-4C5C-D047-A683-75FB2035AA52}"/>
              </a:ext>
            </a:extLst>
          </p:cNvPr>
          <p:cNvSpPr>
            <a:spLocks noGrp="1"/>
          </p:cNvSpPr>
          <p:nvPr>
            <p:ph type="title"/>
          </p:nvPr>
        </p:nvSpPr>
        <p:spPr/>
        <p:txBody>
          <a:bodyPr/>
          <a:lstStyle/>
          <a:p>
            <a:r>
              <a:rPr lang="en-US" dirty="0"/>
              <a:t>It’s impossible!</a:t>
            </a:r>
          </a:p>
        </p:txBody>
      </p:sp>
      <p:sp>
        <p:nvSpPr>
          <p:cNvPr id="6" name="Text Placeholder 5">
            <a:extLst>
              <a:ext uri="{FF2B5EF4-FFF2-40B4-BE49-F238E27FC236}">
                <a16:creationId xmlns:a16="http://schemas.microsoft.com/office/drawing/2014/main" id="{281EFE93-CADC-EE4A-94FE-30595378DD09}"/>
              </a:ext>
            </a:extLst>
          </p:cNvPr>
          <p:cNvSpPr>
            <a:spLocks noGrp="1"/>
          </p:cNvSpPr>
          <p:nvPr>
            <p:ph type="body" sz="quarter" idx="10"/>
          </p:nvPr>
        </p:nvSpPr>
        <p:spPr>
          <a:xfrm>
            <a:off x="1509146" y="973609"/>
            <a:ext cx="9991127" cy="1551589"/>
          </a:xfrm>
        </p:spPr>
        <p:txBody>
          <a:bodyPr>
            <a:noAutofit/>
          </a:bodyPr>
          <a:lstStyle/>
          <a:p>
            <a:pPr marL="0" indent="0">
              <a:buNone/>
            </a:pPr>
            <a:r>
              <a:rPr lang="en-US" sz="2000" dirty="0"/>
              <a:t>After a series of meetings with C2, it is clear that they are interested in S2.</a:t>
            </a:r>
            <a:endParaRPr lang="en-FR" sz="2000" dirty="0"/>
          </a:p>
          <a:p>
            <a:pPr marL="0" indent="0">
              <a:buNone/>
            </a:pPr>
            <a:r>
              <a:rPr lang="en-US" sz="2000" dirty="0"/>
              <a:t>Alfie’s excited about the project. They sent Francis an email and now have a call with them to discuss C2's requirements. These include certain items that were not previously foreseen.</a:t>
            </a:r>
          </a:p>
          <a:p>
            <a:pPr marL="0" indent="0">
              <a:buNone/>
            </a:pPr>
            <a:r>
              <a:rPr lang="en-US" sz="2000" dirty="0"/>
              <a:t>Also, C2’s schedule is more demanding than previously expected.</a:t>
            </a:r>
            <a:endParaRPr lang="en-FR" sz="2000" dirty="0"/>
          </a:p>
          <a:p>
            <a:pPr marL="0" indent="0">
              <a:buNone/>
            </a:pPr>
            <a:endParaRPr lang="en-US" sz="2000" dirty="0"/>
          </a:p>
        </p:txBody>
      </p:sp>
      <p:sp>
        <p:nvSpPr>
          <p:cNvPr id="7" name="Text Placeholder 6">
            <a:extLst>
              <a:ext uri="{FF2B5EF4-FFF2-40B4-BE49-F238E27FC236}">
                <a16:creationId xmlns:a16="http://schemas.microsoft.com/office/drawing/2014/main" id="{B653A32C-8282-6A4C-B6B3-8E12FA4BF507}"/>
              </a:ext>
            </a:extLst>
          </p:cNvPr>
          <p:cNvSpPr>
            <a:spLocks noGrp="1"/>
          </p:cNvSpPr>
          <p:nvPr>
            <p:ph type="body" sz="quarter" idx="11"/>
          </p:nvPr>
        </p:nvSpPr>
        <p:spPr>
          <a:xfrm>
            <a:off x="2405063" y="2797666"/>
            <a:ext cx="7381875" cy="3520182"/>
          </a:xfrm>
        </p:spPr>
        <p:txBody>
          <a:bodyPr>
            <a:noAutofit/>
          </a:bodyPr>
          <a:lstStyle/>
          <a:p>
            <a:pPr marL="0" indent="0" algn="ctr">
              <a:buNone/>
            </a:pPr>
            <a:r>
              <a:rPr lang="en-US" sz="2000" b="1" dirty="0"/>
              <a:t>Alfie</a:t>
            </a:r>
            <a:endParaRPr lang="en-US" sz="2000" dirty="0"/>
          </a:p>
          <a:p>
            <a:pPr marL="0" indent="0" algn="ctr">
              <a:buNone/>
            </a:pPr>
            <a:r>
              <a:rPr lang="en-US" sz="2000" dirty="0"/>
              <a:t>Hi Francis! How’s things?</a:t>
            </a:r>
          </a:p>
          <a:p>
            <a:pPr marL="0" indent="0" algn="ctr">
              <a:buNone/>
            </a:pPr>
            <a:endParaRPr lang="en-US" sz="2000" dirty="0"/>
          </a:p>
          <a:p>
            <a:pPr marL="0" indent="0" algn="ctr">
              <a:buNone/>
            </a:pPr>
            <a:r>
              <a:rPr lang="en-US" sz="2000" b="1" dirty="0"/>
              <a:t>Francis</a:t>
            </a:r>
            <a:endParaRPr lang="en-US" sz="2000" dirty="0"/>
          </a:p>
          <a:p>
            <a:pPr marL="0" indent="0" algn="ctr">
              <a:buNone/>
            </a:pPr>
            <a:r>
              <a:rPr lang="en-US" sz="2000" dirty="0"/>
              <a:t>I was Ok, thanks, until I got your email ;-)    I’m afraid that you’re asking for the impossible!</a:t>
            </a:r>
          </a:p>
          <a:p>
            <a:pPr marL="0" indent="0" algn="ctr">
              <a:buNone/>
            </a:pPr>
            <a:r>
              <a:rPr lang="en-US" sz="2000" dirty="0"/>
              <a:t>…</a:t>
            </a:r>
          </a:p>
          <a:p>
            <a:pPr marL="0" indent="0" algn="ctr">
              <a:buNone/>
            </a:pPr>
            <a:endParaRPr lang="en-US" sz="2000" dirty="0"/>
          </a:p>
          <a:p>
            <a:pPr marL="0" indent="0" algn="ctr">
              <a:buNone/>
            </a:pPr>
            <a:endParaRPr lang="en-US" sz="2000" dirty="0"/>
          </a:p>
        </p:txBody>
      </p:sp>
    </p:spTree>
    <p:extLst>
      <p:ext uri="{BB962C8B-B14F-4D97-AF65-F5344CB8AC3E}">
        <p14:creationId xmlns:p14="http://schemas.microsoft.com/office/powerpoint/2010/main" val="3780905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817</Words>
  <Application>Microsoft Macintosh PowerPoint</Application>
  <PresentationFormat>Widescreen</PresentationFormat>
  <Paragraphs>90</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Film scene template</vt:lpstr>
      <vt:lpstr>Instructions</vt:lpstr>
      <vt:lpstr>&lt;Title&gt;</vt:lpstr>
      <vt:lpstr>&lt;Title (copy from the preceding slide&gt;</vt:lpstr>
      <vt:lpstr>Example</vt:lpstr>
      <vt:lpstr>It’s impossible!</vt:lpstr>
      <vt:lpstr>It’s impossible!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scene template</dc:title>
  <dc:creator>Andrew Betts</dc:creator>
  <cp:lastModifiedBy>Andrew Betts</cp:lastModifiedBy>
  <cp:revision>3</cp:revision>
  <dcterms:created xsi:type="dcterms:W3CDTF">2022-04-26T11:00:06Z</dcterms:created>
  <dcterms:modified xsi:type="dcterms:W3CDTF">2022-04-26T18:11:27Z</dcterms:modified>
</cp:coreProperties>
</file>